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14" r:id="rId5"/>
    <p:sldId id="329" r:id="rId6"/>
    <p:sldId id="334" r:id="rId7"/>
    <p:sldId id="338" r:id="rId8"/>
    <p:sldId id="3901" r:id="rId9"/>
    <p:sldId id="3861" r:id="rId10"/>
    <p:sldId id="328" r:id="rId11"/>
    <p:sldId id="325" r:id="rId12"/>
    <p:sldId id="3862" r:id="rId13"/>
    <p:sldId id="3863" r:id="rId14"/>
    <p:sldId id="495" r:id="rId15"/>
    <p:sldId id="3864" r:id="rId16"/>
    <p:sldId id="3865" r:id="rId17"/>
    <p:sldId id="323" r:id="rId18"/>
    <p:sldId id="3866" r:id="rId19"/>
    <p:sldId id="3902" r:id="rId20"/>
    <p:sldId id="3857" r:id="rId21"/>
    <p:sldId id="3867" r:id="rId22"/>
    <p:sldId id="3869" r:id="rId23"/>
    <p:sldId id="3870" r:id="rId24"/>
    <p:sldId id="342" r:id="rId25"/>
    <p:sldId id="3872" r:id="rId26"/>
    <p:sldId id="3877" r:id="rId27"/>
    <p:sldId id="3878" r:id="rId28"/>
    <p:sldId id="3879" r:id="rId29"/>
    <p:sldId id="3903" r:id="rId30"/>
    <p:sldId id="3882" r:id="rId31"/>
    <p:sldId id="3890" r:id="rId32"/>
    <p:sldId id="3883" r:id="rId33"/>
    <p:sldId id="3898" r:id="rId34"/>
    <p:sldId id="3892" r:id="rId35"/>
    <p:sldId id="3899" r:id="rId36"/>
    <p:sldId id="3893" r:id="rId37"/>
    <p:sldId id="3875" r:id="rId38"/>
    <p:sldId id="3876" r:id="rId39"/>
    <p:sldId id="3873" r:id="rId40"/>
    <p:sldId id="3874" r:id="rId41"/>
    <p:sldId id="3906" r:id="rId42"/>
    <p:sldId id="3905" r:id="rId43"/>
    <p:sldId id="3907" r:id="rId44"/>
    <p:sldId id="33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DDFE"/>
    <a:srgbClr val="D4DDFE"/>
    <a:srgbClr val="D5DEFF"/>
    <a:srgbClr val="F6F7FF"/>
    <a:srgbClr val="DBDCE5"/>
    <a:srgbClr val="F0F1FB"/>
    <a:srgbClr val="DFE1F6"/>
    <a:srgbClr val="EEEFF5"/>
    <a:srgbClr val="DF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03C51-3479-28BC-C030-C9D9A74583F2}" v="1533" dt="2025-01-30T20:28:19.085"/>
    <p1510:client id="{31F615D9-6B9A-D208-FA8F-70DAF70691D9}" v="241" dt="2025-01-30T17:04:21.513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416"/>
        <p:guide orient="horz" pos="1008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2D11C-167D-442A-B670-C2D9056104A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CBFAD42E-BC13-4677-A698-C8417C853277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600" b="1">
              <a:solidFill>
                <a:schemeClr val="tx1"/>
              </a:solidFill>
            </a:rPr>
            <a:t>Step 2 </a:t>
          </a:r>
          <a:r>
            <a:rPr lang="en-US" sz="1400" b="0" u="sng">
              <a:solidFill>
                <a:schemeClr val="tx1"/>
              </a:solidFill>
            </a:rPr>
            <a:t>P</a:t>
          </a:r>
          <a:r>
            <a:rPr lang="en-US" sz="1400" b="0" u="sng"/>
            <a:t>ri</a:t>
          </a:r>
          <a:r>
            <a:rPr lang="en-US" sz="1400" u="sng"/>
            <a:t>ncipals</a:t>
          </a:r>
          <a:r>
            <a:rPr lang="en-US" sz="1400"/>
            <a:t> Workshop   FY </a:t>
          </a:r>
          <a:r>
            <a:rPr lang="en-US" sz="1400">
              <a:latin typeface="Arial"/>
            </a:rPr>
            <a:t>26</a:t>
          </a:r>
          <a:r>
            <a:rPr lang="en-US" sz="1400"/>
            <a:t> Budget</a:t>
          </a:r>
        </a:p>
        <a:p>
          <a:pPr>
            <a:spcAft>
              <a:spcPct val="35000"/>
            </a:spcAft>
          </a:pPr>
          <a:r>
            <a:rPr lang="en-US" sz="1200">
              <a:solidFill>
                <a:srgbClr val="FF0000"/>
              </a:solidFill>
              <a:latin typeface="Calibri"/>
              <a:ea typeface="Calibri"/>
              <a:cs typeface="Times New Roman"/>
            </a:rPr>
            <a:t>January 15th </a:t>
          </a:r>
          <a:r>
            <a:rPr lang="en-US" sz="1200" baseline="30000">
              <a:solidFill>
                <a:srgbClr val="FF0000"/>
              </a:solidFill>
              <a:latin typeface="Calibri"/>
              <a:ea typeface="Calibri"/>
              <a:cs typeface="Times New Roman"/>
            </a:rPr>
            <a:t> </a:t>
          </a:r>
          <a:endParaRPr lang="en-US" sz="1200">
            <a:solidFill>
              <a:srgbClr val="FF0000"/>
            </a:solidFill>
            <a:latin typeface="Calibri"/>
            <a:ea typeface="Calibri"/>
            <a:cs typeface="Times New Roman"/>
          </a:endParaRPr>
        </a:p>
      </dgm:t>
    </dgm:pt>
    <dgm:pt modelId="{3607CAB8-443E-4D12-94DD-94CB93172344}" type="parTrans" cxnId="{7782ACAD-5FAA-4E48-961E-E575494BDE88}">
      <dgm:prSet/>
      <dgm:spPr/>
      <dgm:t>
        <a:bodyPr/>
        <a:lstStyle/>
        <a:p>
          <a:endParaRPr lang="en-US"/>
        </a:p>
      </dgm:t>
    </dgm:pt>
    <dgm:pt modelId="{972FF622-4B2D-4CD6-BD1A-DCBE5152596B}" type="sibTrans" cxnId="{7782ACAD-5FAA-4E48-961E-E575494BDE88}">
      <dgm:prSet/>
      <dgm:spPr/>
      <dgm:t>
        <a:bodyPr/>
        <a:lstStyle/>
        <a:p>
          <a:endParaRPr lang="en-US"/>
        </a:p>
      </dgm:t>
    </dgm:pt>
    <dgm:pt modelId="{9BB649CE-74CD-4483-9383-CCF688F359CC}">
      <dgm:prSet phldrT="[Text]"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1600" b="1">
              <a:solidFill>
                <a:schemeClr val="tx1"/>
              </a:solidFill>
            </a:rPr>
            <a:t>Step 4         </a:t>
          </a:r>
          <a:r>
            <a:rPr lang="en-US" sz="1400"/>
            <a:t> </a:t>
          </a:r>
          <a:r>
            <a:rPr lang="en-US" sz="1400" u="sng"/>
            <a:t>Principals</a:t>
          </a:r>
          <a:r>
            <a:rPr lang="en-US" sz="1400">
              <a:latin typeface="Arial"/>
            </a:rPr>
            <a:t>    Cluster</a:t>
          </a:r>
          <a:r>
            <a:rPr lang="en-US" sz="1400"/>
            <a:t> Supt. Discussions</a:t>
          </a:r>
          <a:endParaRPr lang="en-US" sz="1200" b="0" kern="1200">
            <a:solidFill>
              <a:srgbClr val="FF0000"/>
            </a:solidFill>
            <a:latin typeface="Times New Roman"/>
            <a:ea typeface="Calibri"/>
            <a:cs typeface="Times New Roman"/>
          </a:endParaRPr>
        </a:p>
      </dgm:t>
    </dgm:pt>
    <dgm:pt modelId="{637D4CDB-F178-4FDF-A411-3E5665E32BA7}" type="parTrans" cxnId="{CB60929E-05E0-4ABA-9631-BA5D2C827681}">
      <dgm:prSet/>
      <dgm:spPr/>
      <dgm:t>
        <a:bodyPr/>
        <a:lstStyle/>
        <a:p>
          <a:endParaRPr lang="en-US"/>
        </a:p>
      </dgm:t>
    </dgm:pt>
    <dgm:pt modelId="{FAEB3748-C727-4F1E-8F4D-E9B2C7C7BF69}" type="sibTrans" cxnId="{CB60929E-05E0-4ABA-9631-BA5D2C827681}">
      <dgm:prSet/>
      <dgm:spPr/>
      <dgm:t>
        <a:bodyPr/>
        <a:lstStyle/>
        <a:p>
          <a:endParaRPr lang="en-US"/>
        </a:p>
      </dgm:t>
    </dgm:pt>
    <dgm:pt modelId="{F8924C73-4D86-4725-8FB1-57E56105EE84}">
      <dgm:prSet phldrT="[Text]" custT="1"/>
      <dgm:spPr/>
      <dgm:t>
        <a:bodyPr/>
        <a:lstStyle/>
        <a:p>
          <a:pPr rtl="0"/>
          <a:r>
            <a:rPr lang="en-US" sz="1600" b="1">
              <a:solidFill>
                <a:schemeClr val="tx1"/>
              </a:solidFill>
            </a:rPr>
            <a:t>Step 1                             </a:t>
          </a:r>
          <a:r>
            <a:rPr lang="en-US" sz="1400">
              <a:solidFill>
                <a:schemeClr val="tx1"/>
              </a:solidFill>
              <a:latin typeface="Arial"/>
            </a:rPr>
            <a:t>Update</a:t>
          </a:r>
          <a:r>
            <a:rPr lang="en-US" sz="1400" b="0">
              <a:solidFill>
                <a:schemeClr val="tx1"/>
              </a:solidFill>
            </a:rPr>
            <a:t> </a:t>
          </a:r>
          <a:r>
            <a:rPr lang="en-US" sz="1400"/>
            <a:t>Strategic Plan</a:t>
          </a:r>
          <a:r>
            <a:rPr lang="en-US" sz="1400">
              <a:latin typeface="Arial"/>
            </a:rPr>
            <a:t> &amp; Rank Priorities</a:t>
          </a:r>
          <a:endParaRPr lang="en-US" sz="1400"/>
        </a:p>
      </dgm:t>
    </dgm:pt>
    <dgm:pt modelId="{1B894931-2724-420C-8A61-7C1E70BABCF8}" type="parTrans" cxnId="{85C7FFCE-9954-46A8-B2FC-659A90715629}">
      <dgm:prSet/>
      <dgm:spPr/>
      <dgm:t>
        <a:bodyPr/>
        <a:lstStyle/>
        <a:p>
          <a:endParaRPr lang="en-US"/>
        </a:p>
      </dgm:t>
    </dgm:pt>
    <dgm:pt modelId="{F73DC8A2-0FB7-4E4A-BE47-3082F4A8C365}" type="sibTrans" cxnId="{85C7FFCE-9954-46A8-B2FC-659A90715629}">
      <dgm:prSet/>
      <dgm:spPr/>
      <dgm:t>
        <a:bodyPr/>
        <a:lstStyle/>
        <a:p>
          <a:endParaRPr lang="en-US"/>
        </a:p>
      </dgm:t>
    </dgm:pt>
    <dgm:pt modelId="{6C3A5691-9935-4850-A7F8-C5616876CEF5}">
      <dgm:prSet phldrT="[Text]" custT="1"/>
      <dgm:spPr/>
      <dgm:t>
        <a:bodyPr/>
        <a:lstStyle/>
        <a:p>
          <a:r>
            <a:rPr lang="en-US" sz="1600" b="1"/>
            <a:t>Step 7               </a:t>
          </a:r>
          <a:r>
            <a:rPr lang="en-US" sz="1400" b="0" u="sng">
              <a:latin typeface="+mn-lt"/>
            </a:rPr>
            <a:t>Principals</a:t>
          </a:r>
          <a:r>
            <a:rPr lang="en-US" sz="1600" b="1"/>
            <a:t> </a:t>
          </a:r>
          <a:r>
            <a:rPr lang="en-US" sz="1400" b="0">
              <a:solidFill>
                <a:schemeClr val="tx1"/>
              </a:solidFill>
            </a:rPr>
            <a:t>HR Staffing Conferences Begin</a:t>
          </a:r>
          <a:endParaRPr lang="en-US" sz="1200">
            <a:solidFill>
              <a:srgbClr val="FF0000"/>
            </a:solidFill>
            <a:latin typeface="Calibri"/>
            <a:ea typeface="Times New Roman" panose="02020603050405020304" pitchFamily="18" charset="0"/>
            <a:cs typeface="Times New Roman"/>
          </a:endParaRPr>
        </a:p>
        <a:p>
          <a:pPr rtl="0"/>
          <a:r>
            <a:rPr lang="en-US" sz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Feb. 24th – Feb. 27th   </a:t>
          </a:r>
          <a:endParaRPr lang="en-US" sz="1200">
            <a:solidFill>
              <a:srgbClr val="FF0000"/>
            </a:solidFill>
            <a:latin typeface="Calibri"/>
            <a:cs typeface="Times New Roman"/>
          </a:endParaRPr>
        </a:p>
      </dgm:t>
    </dgm:pt>
    <dgm:pt modelId="{514B3F9E-6E52-4BB9-8D2A-A86237788CB3}" type="parTrans" cxnId="{5807ED4F-AD2F-4A0C-923E-4718945AB630}">
      <dgm:prSet/>
      <dgm:spPr/>
      <dgm:t>
        <a:bodyPr/>
        <a:lstStyle/>
        <a:p>
          <a:endParaRPr lang="en-US"/>
        </a:p>
      </dgm:t>
    </dgm:pt>
    <dgm:pt modelId="{546C7B9D-8902-484B-93BB-F909DF1C9C2A}" type="sibTrans" cxnId="{5807ED4F-AD2F-4A0C-923E-4718945AB630}">
      <dgm:prSet/>
      <dgm:spPr/>
      <dgm:t>
        <a:bodyPr/>
        <a:lstStyle/>
        <a:p>
          <a:endParaRPr lang="en-US"/>
        </a:p>
      </dgm:t>
    </dgm:pt>
    <dgm:pt modelId="{CC1B2A00-68A2-416B-8F3C-D16E0AA80116}">
      <dgm:prSet phldrT="[Text]"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1600" b="1">
              <a:solidFill>
                <a:schemeClr val="tx1"/>
              </a:solidFill>
            </a:rPr>
            <a:t>Step 3              </a:t>
          </a:r>
          <a:r>
            <a:rPr lang="en-US" sz="1400" u="sng"/>
            <a:t>GO Team</a:t>
          </a:r>
          <a:r>
            <a:rPr lang="en-US" sz="1400">
              <a:latin typeface="Tenorite"/>
            </a:rPr>
            <a:t>          </a:t>
          </a:r>
          <a:r>
            <a:rPr lang="en-US" sz="1400"/>
            <a:t>Budget </a:t>
          </a:r>
          <a:r>
            <a:rPr lang="en-US" sz="1400">
              <a:latin typeface="Tenorite"/>
            </a:rPr>
            <a:t>Allocation Meeting</a:t>
          </a:r>
          <a:endParaRPr lang="en-US" sz="1400"/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1200">
              <a:solidFill>
                <a:srgbClr val="FF0000"/>
              </a:solidFill>
            </a:rPr>
            <a:t>January </a:t>
          </a:r>
          <a:r>
            <a:rPr lang="en-US" sz="1200">
              <a:solidFill>
                <a:srgbClr val="FF0000"/>
              </a:solidFill>
              <a:latin typeface="Arial"/>
            </a:rPr>
            <a:t>15th</a:t>
          </a:r>
          <a:r>
            <a:rPr lang="en-US" sz="1200">
              <a:solidFill>
                <a:srgbClr val="FF0000"/>
              </a:solidFill>
            </a:rPr>
            <a:t> – </a:t>
          </a:r>
          <a:r>
            <a:rPr lang="en-US" sz="1200">
              <a:solidFill>
                <a:srgbClr val="FF0000"/>
              </a:solidFill>
              <a:latin typeface="Calibri"/>
            </a:rPr>
            <a:t>January 31st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200">
              <a:solidFill>
                <a:srgbClr val="FF0000"/>
              </a:solidFill>
              <a:latin typeface="Calibri"/>
            </a:rPr>
            <a:t> </a:t>
          </a:r>
          <a:endParaRPr lang="en-US" sz="1200"/>
        </a:p>
      </dgm:t>
    </dgm:pt>
    <dgm:pt modelId="{E0AF48FA-BB2A-4769-9C7A-86CFCDC01851}" type="sibTrans" cxnId="{30D3722B-C493-4CAF-A512-A778465F5D27}">
      <dgm:prSet/>
      <dgm:spPr/>
      <dgm:t>
        <a:bodyPr/>
        <a:lstStyle/>
        <a:p>
          <a:endParaRPr lang="en-US"/>
        </a:p>
      </dgm:t>
    </dgm:pt>
    <dgm:pt modelId="{E1AC98EC-CA43-46FF-BBD5-6CA3998B2768}" type="parTrans" cxnId="{30D3722B-C493-4CAF-A512-A778465F5D27}">
      <dgm:prSet/>
      <dgm:spPr/>
      <dgm:t>
        <a:bodyPr/>
        <a:lstStyle/>
        <a:p>
          <a:endParaRPr lang="en-US"/>
        </a:p>
      </dgm:t>
    </dgm:pt>
    <dgm:pt modelId="{21558AD2-F25A-4064-8C41-8BABC31C233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>
              <a:solidFill>
                <a:schemeClr val="tx1"/>
              </a:solidFill>
            </a:rPr>
            <a:t>Step 8</a:t>
          </a:r>
          <a:r>
            <a:rPr lang="en-US" sz="1600" b="1">
              <a:solidFill>
                <a:srgbClr val="FF0000"/>
              </a:solidFill>
              <a:latin typeface="Arial"/>
            </a:rPr>
            <a:t>*</a:t>
          </a:r>
          <a:r>
            <a:rPr lang="en-US" sz="1600" b="1">
              <a:solidFill>
                <a:schemeClr val="tx1"/>
              </a:solidFill>
            </a:rPr>
            <a:t>      </a:t>
          </a:r>
          <a:r>
            <a:rPr lang="en-US" sz="1400" u="sng"/>
            <a:t>GO Team</a:t>
          </a:r>
          <a:r>
            <a:rPr lang="en-US" sz="1400"/>
            <a:t> Final Budget Approval Meeting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Budgets Approved by  March </a:t>
          </a:r>
          <a:r>
            <a:rPr lang="en-US" sz="1200">
              <a:solidFill>
                <a:srgbClr val="FF0000"/>
              </a:solidFill>
              <a:latin typeface="Calibri"/>
              <a:cs typeface="Times New Roman"/>
            </a:rPr>
            <a:t>15th</a:t>
          </a:r>
          <a:endParaRPr lang="en-US" sz="1200" b="1">
            <a:solidFill>
              <a:srgbClr val="FF0000"/>
            </a:solidFill>
          </a:endParaRPr>
        </a:p>
      </dgm:t>
    </dgm:pt>
    <dgm:pt modelId="{E80B1696-2BA6-4E24-B4E5-695AF1A5F70E}" type="parTrans" cxnId="{18570773-4CDF-4C71-8E3E-1C3008BB213E}">
      <dgm:prSet/>
      <dgm:spPr/>
      <dgm:t>
        <a:bodyPr/>
        <a:lstStyle/>
        <a:p>
          <a:endParaRPr lang="en-US"/>
        </a:p>
      </dgm:t>
    </dgm:pt>
    <dgm:pt modelId="{81C21B7B-EDC2-410D-955E-9B1B40652905}" type="sibTrans" cxnId="{18570773-4CDF-4C71-8E3E-1C3008BB213E}">
      <dgm:prSet/>
      <dgm:spPr/>
      <dgm:t>
        <a:bodyPr/>
        <a:lstStyle/>
        <a:p>
          <a:endParaRPr lang="en-US"/>
        </a:p>
      </dgm:t>
    </dgm:pt>
    <dgm:pt modelId="{C8D17AA3-A208-483B-8C96-381C095C31D7}">
      <dgm:prSet custT="1"/>
      <dgm:spPr/>
      <dgm:t>
        <a:bodyPr/>
        <a:lstStyle/>
        <a:p>
          <a:r>
            <a:rPr lang="en-US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Step 6  </a:t>
          </a:r>
          <a:r>
            <a:rPr lang="en-US" sz="1200" b="1" kern="1200"/>
            <a:t>          </a:t>
          </a:r>
          <a:r>
            <a:rPr lang="en-US" sz="1200" b="0" kern="1200"/>
            <a:t> </a:t>
          </a:r>
          <a:r>
            <a:rPr lang="en-US" sz="14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Cluster Supt. Review </a:t>
          </a:r>
          <a:r>
            <a:rPr lang="en-US" sz="1200" b="0" kern="1200"/>
            <a:t>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February</a:t>
          </a:r>
          <a:r>
            <a:rPr lang="en-US" sz="1200" b="0" kern="1200">
              <a:solidFill>
                <a:srgbClr val="FF0000"/>
              </a:solidFill>
            </a:rPr>
            <a:t>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17th-21st</a:t>
          </a:r>
        </a:p>
      </dgm:t>
    </dgm:pt>
    <dgm:pt modelId="{3B997098-82AB-4C74-8419-5363C0AB47F2}" type="parTrans" cxnId="{6A345170-34F9-4D71-8B6E-678F979FD037}">
      <dgm:prSet/>
      <dgm:spPr/>
      <dgm:t>
        <a:bodyPr/>
        <a:lstStyle/>
        <a:p>
          <a:endParaRPr lang="en-US"/>
        </a:p>
      </dgm:t>
    </dgm:pt>
    <dgm:pt modelId="{A93F8B36-2852-4C1B-84AF-7AD526917B0A}" type="sibTrans" cxnId="{6A345170-34F9-4D71-8B6E-678F979FD037}">
      <dgm:prSet/>
      <dgm:spPr/>
      <dgm:t>
        <a:bodyPr/>
        <a:lstStyle/>
        <a:p>
          <a:endParaRPr lang="en-US"/>
        </a:p>
      </dgm:t>
    </dgm:pt>
    <dgm:pt modelId="{DDB3409E-C9B9-4C33-9DCF-75C92C698A39}">
      <dgm:prSet phldr="0" custT="1"/>
      <dgm:spPr/>
      <dgm:t>
        <a:bodyPr/>
        <a:lstStyle/>
        <a:p>
          <a:r>
            <a:rPr lang="en-US" sz="1600" b="1">
              <a:solidFill>
                <a:srgbClr val="000000"/>
              </a:solidFill>
              <a:latin typeface="Arial"/>
              <a:ea typeface="+mn-ea"/>
              <a:cs typeface="+mn-cs"/>
            </a:rPr>
            <a:t>Step 5</a:t>
          </a:r>
          <a:r>
            <a:rPr lang="en-US" sz="1600" b="1" kern="1200">
              <a:solidFill>
                <a:srgbClr val="FF0000"/>
              </a:solidFill>
              <a:latin typeface="Arial"/>
              <a:ea typeface="+mn-ea"/>
              <a:cs typeface="+mn-cs"/>
            </a:rPr>
            <a:t>* </a:t>
          </a:r>
          <a:r>
            <a:rPr lang="en-US" sz="12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200" b="1" kern="1200"/>
            <a:t>          </a:t>
          </a:r>
          <a:r>
            <a:rPr lang="en-US" sz="1200" b="0" kern="1200"/>
            <a:t> </a:t>
          </a:r>
          <a:r>
            <a:rPr lang="en-US" sz="1400" b="0" u="sng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GO Team</a:t>
          </a:r>
          <a:r>
            <a:rPr lang="en-US" sz="14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Feedback Mtg. </a:t>
          </a:r>
          <a:r>
            <a:rPr lang="en-US" sz="1200" b="0" kern="1200"/>
            <a:t>       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Early Feb. – Feb 14th</a:t>
          </a:r>
        </a:p>
      </dgm:t>
    </dgm:pt>
    <dgm:pt modelId="{57385685-8A19-4049-A93B-01392BFF8768}" type="parTrans" cxnId="{D7FB324A-7CCF-4AEF-96BE-D02344BB2453}">
      <dgm:prSet/>
      <dgm:spPr/>
      <dgm:t>
        <a:bodyPr/>
        <a:lstStyle/>
        <a:p>
          <a:endParaRPr lang="en-US"/>
        </a:p>
      </dgm:t>
    </dgm:pt>
    <dgm:pt modelId="{3A9F161C-01CF-4F0C-9D91-AF582F7C52B3}" type="sibTrans" cxnId="{D7FB324A-7CCF-4AEF-96BE-D02344BB2453}">
      <dgm:prSet/>
      <dgm:spPr/>
      <dgm:t>
        <a:bodyPr/>
        <a:lstStyle/>
        <a:p>
          <a:endParaRPr lang="en-US"/>
        </a:p>
      </dgm:t>
    </dgm:pt>
    <dgm:pt modelId="{2498E3BA-2372-4800-9DA6-6D733FF7EFA6}" type="pres">
      <dgm:prSet presAssocID="{7622D11C-167D-442A-B670-C2D9056104A8}" presName="rootnode" presStyleCnt="0">
        <dgm:presLayoutVars>
          <dgm:chMax/>
          <dgm:chPref/>
          <dgm:dir/>
          <dgm:animLvl val="lvl"/>
        </dgm:presLayoutVars>
      </dgm:prSet>
      <dgm:spPr/>
    </dgm:pt>
    <dgm:pt modelId="{975F245F-340E-4A6D-82DA-0CFCA58DA61C}" type="pres">
      <dgm:prSet presAssocID="{F8924C73-4D86-4725-8FB1-57E56105EE84}" presName="composite" presStyleCnt="0"/>
      <dgm:spPr/>
    </dgm:pt>
    <dgm:pt modelId="{689F55C4-EF77-4B54-A769-DDA99148F578}" type="pres">
      <dgm:prSet presAssocID="{F8924C73-4D86-4725-8FB1-57E56105EE84}" presName="LShape" presStyleLbl="alignNode1" presStyleIdx="0" presStyleCnt="15"/>
      <dgm:spPr/>
    </dgm:pt>
    <dgm:pt modelId="{B91B35EE-E2D6-4A65-85DB-E65F9D4FF12C}" type="pres">
      <dgm:prSet presAssocID="{F8924C73-4D86-4725-8FB1-57E56105EE84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BF36F651-9306-4FAE-98A3-35BD65F0CE8C}" type="pres">
      <dgm:prSet presAssocID="{F8924C73-4D86-4725-8FB1-57E56105EE84}" presName="Triangle" presStyleLbl="alignNode1" presStyleIdx="1" presStyleCnt="15"/>
      <dgm:spPr/>
    </dgm:pt>
    <dgm:pt modelId="{0BD5DA95-5DDD-4417-9472-191C6BDB4726}" type="pres">
      <dgm:prSet presAssocID="{F73DC8A2-0FB7-4E4A-BE47-3082F4A8C365}" presName="sibTrans" presStyleCnt="0"/>
      <dgm:spPr/>
    </dgm:pt>
    <dgm:pt modelId="{4810943E-2270-4D09-B267-F09C31449646}" type="pres">
      <dgm:prSet presAssocID="{F73DC8A2-0FB7-4E4A-BE47-3082F4A8C365}" presName="space" presStyleCnt="0"/>
      <dgm:spPr/>
    </dgm:pt>
    <dgm:pt modelId="{C965FC2B-49BB-4207-96D0-CB8CD2265B72}" type="pres">
      <dgm:prSet presAssocID="{CBFAD42E-BC13-4677-A698-C8417C853277}" presName="composite" presStyleCnt="0"/>
      <dgm:spPr/>
    </dgm:pt>
    <dgm:pt modelId="{535CEE06-ECFF-44EC-86F7-4C6E9CF188F5}" type="pres">
      <dgm:prSet presAssocID="{CBFAD42E-BC13-4677-A698-C8417C853277}" presName="LShape" presStyleLbl="alignNode1" presStyleIdx="2" presStyleCnt="15"/>
      <dgm:spPr/>
    </dgm:pt>
    <dgm:pt modelId="{E8B40589-00D1-4838-8AD8-123CD845CC3A}" type="pres">
      <dgm:prSet presAssocID="{CBFAD42E-BC13-4677-A698-C8417C853277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CF777F59-7D55-4DCB-9264-A6427EA7C9F7}" type="pres">
      <dgm:prSet presAssocID="{CBFAD42E-BC13-4677-A698-C8417C853277}" presName="Triangle" presStyleLbl="alignNode1" presStyleIdx="3" presStyleCnt="15"/>
      <dgm:spPr/>
    </dgm:pt>
    <dgm:pt modelId="{1C5C2FED-7C6E-4ED2-8575-8BC29C96DEC5}" type="pres">
      <dgm:prSet presAssocID="{972FF622-4B2D-4CD6-BD1A-DCBE5152596B}" presName="sibTrans" presStyleCnt="0"/>
      <dgm:spPr/>
    </dgm:pt>
    <dgm:pt modelId="{8B65DF56-B765-4090-906A-95B9746AC362}" type="pres">
      <dgm:prSet presAssocID="{972FF622-4B2D-4CD6-BD1A-DCBE5152596B}" presName="space" presStyleCnt="0"/>
      <dgm:spPr/>
    </dgm:pt>
    <dgm:pt modelId="{908C47AB-8F98-47BA-898E-DC7D65637736}" type="pres">
      <dgm:prSet presAssocID="{CC1B2A00-68A2-416B-8F3C-D16E0AA80116}" presName="composite" presStyleCnt="0"/>
      <dgm:spPr/>
    </dgm:pt>
    <dgm:pt modelId="{AFF28D42-0F29-47D9-9B3E-DF943D18FA80}" type="pres">
      <dgm:prSet presAssocID="{CC1B2A00-68A2-416B-8F3C-D16E0AA80116}" presName="LShape" presStyleLbl="alignNode1" presStyleIdx="4" presStyleCnt="15"/>
      <dgm:spPr/>
    </dgm:pt>
    <dgm:pt modelId="{A01F39AB-3E94-413F-B395-2CF4CF9063BE}" type="pres">
      <dgm:prSet presAssocID="{CC1B2A00-68A2-416B-8F3C-D16E0AA80116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0B6A4153-48F2-495A-8F36-EF367C3A1F65}" type="pres">
      <dgm:prSet presAssocID="{CC1B2A00-68A2-416B-8F3C-D16E0AA80116}" presName="Triangle" presStyleLbl="alignNode1" presStyleIdx="5" presStyleCnt="15"/>
      <dgm:spPr/>
    </dgm:pt>
    <dgm:pt modelId="{DD2648EF-4568-48AE-B393-56A88C3F0DAC}" type="pres">
      <dgm:prSet presAssocID="{E0AF48FA-BB2A-4769-9C7A-86CFCDC01851}" presName="sibTrans" presStyleCnt="0"/>
      <dgm:spPr/>
    </dgm:pt>
    <dgm:pt modelId="{5FAE9D50-B64E-4DAD-BF8D-97A561EB2379}" type="pres">
      <dgm:prSet presAssocID="{E0AF48FA-BB2A-4769-9C7A-86CFCDC01851}" presName="space" presStyleCnt="0"/>
      <dgm:spPr/>
    </dgm:pt>
    <dgm:pt modelId="{0A2D04DC-47C6-40F6-A8BE-6502636A5C77}" type="pres">
      <dgm:prSet presAssocID="{9BB649CE-74CD-4483-9383-CCF688F359CC}" presName="composite" presStyleCnt="0"/>
      <dgm:spPr/>
    </dgm:pt>
    <dgm:pt modelId="{9FBF0191-82AE-4B85-AB7D-420573696E44}" type="pres">
      <dgm:prSet presAssocID="{9BB649CE-74CD-4483-9383-CCF688F359CC}" presName="LShape" presStyleLbl="alignNode1" presStyleIdx="6" presStyleCnt="15"/>
      <dgm:spPr/>
    </dgm:pt>
    <dgm:pt modelId="{7607999D-1219-4E19-B4D8-80FBD9B53FC0}" type="pres">
      <dgm:prSet presAssocID="{9BB649CE-74CD-4483-9383-CCF688F359CC}" presName="ParentText" presStyleLbl="revTx" presStyleIdx="3" presStyleCnt="8" custScaleX="111499" custScaleY="112816" custLinFactNeighborX="5129" custLinFactNeighborY="7614">
        <dgm:presLayoutVars>
          <dgm:chMax val="0"/>
          <dgm:chPref val="0"/>
          <dgm:bulletEnabled val="1"/>
        </dgm:presLayoutVars>
      </dgm:prSet>
      <dgm:spPr/>
    </dgm:pt>
    <dgm:pt modelId="{14D6D005-BE49-4BAB-95C3-4B8C975E012F}" type="pres">
      <dgm:prSet presAssocID="{9BB649CE-74CD-4483-9383-CCF688F359CC}" presName="Triangle" presStyleLbl="alignNode1" presStyleIdx="7" presStyleCnt="15"/>
      <dgm:spPr/>
    </dgm:pt>
    <dgm:pt modelId="{87884C7A-A768-4540-837E-C4BAD8EA01B8}" type="pres">
      <dgm:prSet presAssocID="{FAEB3748-C727-4F1E-8F4D-E9B2C7C7BF69}" presName="sibTrans" presStyleCnt="0"/>
      <dgm:spPr/>
    </dgm:pt>
    <dgm:pt modelId="{43F8EE71-C638-4E74-A8ED-9738EC1365CE}" type="pres">
      <dgm:prSet presAssocID="{FAEB3748-C727-4F1E-8F4D-E9B2C7C7BF69}" presName="space" presStyleCnt="0"/>
      <dgm:spPr/>
    </dgm:pt>
    <dgm:pt modelId="{EAF5273B-4AD8-4EF5-8409-08B19AE6740C}" type="pres">
      <dgm:prSet presAssocID="{DDB3409E-C9B9-4C33-9DCF-75C92C698A39}" presName="composite" presStyleCnt="0"/>
      <dgm:spPr/>
    </dgm:pt>
    <dgm:pt modelId="{A08E5ACA-F717-4C9F-BC94-56E16D0405F4}" type="pres">
      <dgm:prSet presAssocID="{DDB3409E-C9B9-4C33-9DCF-75C92C698A39}" presName="LShape" presStyleLbl="alignNode1" presStyleIdx="8" presStyleCnt="15"/>
      <dgm:spPr/>
    </dgm:pt>
    <dgm:pt modelId="{5FAB49E4-628D-4BBD-AF15-0FA58B034DA0}" type="pres">
      <dgm:prSet presAssocID="{DDB3409E-C9B9-4C33-9DCF-75C92C698A39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9F816FAC-05A2-4196-86AD-90E94FCBF244}" type="pres">
      <dgm:prSet presAssocID="{DDB3409E-C9B9-4C33-9DCF-75C92C698A39}" presName="Triangle" presStyleLbl="alignNode1" presStyleIdx="9" presStyleCnt="15"/>
      <dgm:spPr/>
    </dgm:pt>
    <dgm:pt modelId="{97C8488C-64A3-4ADC-BF6F-25D6473B43EF}" type="pres">
      <dgm:prSet presAssocID="{3A9F161C-01CF-4F0C-9D91-AF582F7C52B3}" presName="sibTrans" presStyleCnt="0"/>
      <dgm:spPr/>
    </dgm:pt>
    <dgm:pt modelId="{51D5C7B6-B3B1-4C66-94B9-8EA1D91335CF}" type="pres">
      <dgm:prSet presAssocID="{3A9F161C-01CF-4F0C-9D91-AF582F7C52B3}" presName="space" presStyleCnt="0"/>
      <dgm:spPr/>
    </dgm:pt>
    <dgm:pt modelId="{2AB66FAE-F84B-4A23-BA2A-28334E8E5FC2}" type="pres">
      <dgm:prSet presAssocID="{C8D17AA3-A208-483B-8C96-381C095C31D7}" presName="composite" presStyleCnt="0"/>
      <dgm:spPr/>
    </dgm:pt>
    <dgm:pt modelId="{60FDA0B3-F01D-4F1B-9F9A-6225954E5703}" type="pres">
      <dgm:prSet presAssocID="{C8D17AA3-A208-483B-8C96-381C095C31D7}" presName="LShape" presStyleLbl="alignNode1" presStyleIdx="10" presStyleCnt="15"/>
      <dgm:spPr/>
    </dgm:pt>
    <dgm:pt modelId="{206A2E6F-C869-44E6-99A4-DF2204F37ADC}" type="pres">
      <dgm:prSet presAssocID="{C8D17AA3-A208-483B-8C96-381C095C31D7}" presName="ParentText" presStyleLbl="revTx" presStyleIdx="5" presStyleCnt="8" custScaleX="101559" custLinFactNeighborX="3056" custLinFactNeighborY="3598">
        <dgm:presLayoutVars>
          <dgm:chMax val="0"/>
          <dgm:chPref val="0"/>
          <dgm:bulletEnabled val="1"/>
        </dgm:presLayoutVars>
      </dgm:prSet>
      <dgm:spPr/>
    </dgm:pt>
    <dgm:pt modelId="{83CE1626-AB3F-41DF-AF17-CD304E816755}" type="pres">
      <dgm:prSet presAssocID="{C8D17AA3-A208-483B-8C96-381C095C31D7}" presName="Triangle" presStyleLbl="alignNode1" presStyleIdx="11" presStyleCnt="15"/>
      <dgm:spPr/>
    </dgm:pt>
    <dgm:pt modelId="{811AB4EA-2F99-4FD8-8AB8-C213AA828537}" type="pres">
      <dgm:prSet presAssocID="{A93F8B36-2852-4C1B-84AF-7AD526917B0A}" presName="sibTrans" presStyleCnt="0"/>
      <dgm:spPr/>
    </dgm:pt>
    <dgm:pt modelId="{399A808E-D84B-45C0-ADD9-F26DC821D206}" type="pres">
      <dgm:prSet presAssocID="{A93F8B36-2852-4C1B-84AF-7AD526917B0A}" presName="space" presStyleCnt="0"/>
      <dgm:spPr/>
    </dgm:pt>
    <dgm:pt modelId="{08AF6A84-50E5-448C-B0BB-DFDE07103B81}" type="pres">
      <dgm:prSet presAssocID="{6C3A5691-9935-4850-A7F8-C5616876CEF5}" presName="composite" presStyleCnt="0"/>
      <dgm:spPr/>
    </dgm:pt>
    <dgm:pt modelId="{D4CD74FB-0076-48E4-A550-69AC7C4860B0}" type="pres">
      <dgm:prSet presAssocID="{6C3A5691-9935-4850-A7F8-C5616876CEF5}" presName="LShape" presStyleLbl="alignNode1" presStyleIdx="12" presStyleCnt="15"/>
      <dgm:spPr/>
    </dgm:pt>
    <dgm:pt modelId="{4815C9C2-7172-49B5-AAA4-580ECA3DFE29}" type="pres">
      <dgm:prSet presAssocID="{6C3A5691-9935-4850-A7F8-C5616876CEF5}" presName="ParentText" presStyleLbl="revTx" presStyleIdx="6" presStyleCnt="8" custScaleX="113967" custLinFactNeighborX="7821" custLinFactNeighborY="-4179">
        <dgm:presLayoutVars>
          <dgm:chMax val="0"/>
          <dgm:chPref val="0"/>
          <dgm:bulletEnabled val="1"/>
        </dgm:presLayoutVars>
      </dgm:prSet>
      <dgm:spPr/>
    </dgm:pt>
    <dgm:pt modelId="{8A8BDF46-5CD7-4385-AD19-1595B30DFB05}" type="pres">
      <dgm:prSet presAssocID="{6C3A5691-9935-4850-A7F8-C5616876CEF5}" presName="Triangle" presStyleLbl="alignNode1" presStyleIdx="13" presStyleCnt="15"/>
      <dgm:spPr/>
    </dgm:pt>
    <dgm:pt modelId="{17A7E199-E325-4F07-95D1-192F577ADC15}" type="pres">
      <dgm:prSet presAssocID="{546C7B9D-8902-484B-93BB-F909DF1C9C2A}" presName="sibTrans" presStyleCnt="0"/>
      <dgm:spPr/>
    </dgm:pt>
    <dgm:pt modelId="{83B42AB0-A56E-435B-9696-1CCA367C3CE1}" type="pres">
      <dgm:prSet presAssocID="{546C7B9D-8902-484B-93BB-F909DF1C9C2A}" presName="space" presStyleCnt="0"/>
      <dgm:spPr/>
    </dgm:pt>
    <dgm:pt modelId="{AE4B6FA8-1C38-4452-8C5D-543169048279}" type="pres">
      <dgm:prSet presAssocID="{21558AD2-F25A-4064-8C41-8BABC31C233B}" presName="composite" presStyleCnt="0"/>
      <dgm:spPr/>
    </dgm:pt>
    <dgm:pt modelId="{8A1A3D19-1A7E-45DE-8891-BC02139E754B}" type="pres">
      <dgm:prSet presAssocID="{21558AD2-F25A-4064-8C41-8BABC31C233B}" presName="LShape" presStyleLbl="alignNode1" presStyleIdx="14" presStyleCnt="15"/>
      <dgm:spPr/>
    </dgm:pt>
    <dgm:pt modelId="{EBFC99F0-AC0E-4E80-8864-5ADBF875329D}" type="pres">
      <dgm:prSet presAssocID="{21558AD2-F25A-4064-8C41-8BABC31C233B}" presName="ParentText" presStyleLbl="revTx" presStyleIdx="7" presStyleCnt="8" custLinFactNeighborX="28" custLinFactNeighborY="-5710">
        <dgm:presLayoutVars>
          <dgm:chMax val="0"/>
          <dgm:chPref val="0"/>
          <dgm:bulletEnabled val="1"/>
        </dgm:presLayoutVars>
      </dgm:prSet>
      <dgm:spPr/>
    </dgm:pt>
  </dgm:ptLst>
  <dgm:cxnLst>
    <dgm:cxn modelId="{30D3722B-C493-4CAF-A512-A778465F5D27}" srcId="{7622D11C-167D-442A-B670-C2D9056104A8}" destId="{CC1B2A00-68A2-416B-8F3C-D16E0AA80116}" srcOrd="2" destOrd="0" parTransId="{E1AC98EC-CA43-46FF-BBD5-6CA3998B2768}" sibTransId="{E0AF48FA-BB2A-4769-9C7A-86CFCDC01851}"/>
    <dgm:cxn modelId="{6CAE1C42-3F55-48CA-B0D4-5C08DE21E1DA}" type="presOf" srcId="{9BB649CE-74CD-4483-9383-CCF688F359CC}" destId="{7607999D-1219-4E19-B4D8-80FBD9B53FC0}" srcOrd="0" destOrd="0" presId="urn:microsoft.com/office/officeart/2009/3/layout/StepUpProcess"/>
    <dgm:cxn modelId="{D7FB324A-7CCF-4AEF-96BE-D02344BB2453}" srcId="{7622D11C-167D-442A-B670-C2D9056104A8}" destId="{DDB3409E-C9B9-4C33-9DCF-75C92C698A39}" srcOrd="4" destOrd="0" parTransId="{57385685-8A19-4049-A93B-01392BFF8768}" sibTransId="{3A9F161C-01CF-4F0C-9D91-AF582F7C52B3}"/>
    <dgm:cxn modelId="{ECF8CD4C-0AA6-4D27-A324-93A1688AB263}" type="presOf" srcId="{7622D11C-167D-442A-B670-C2D9056104A8}" destId="{2498E3BA-2372-4800-9DA6-6D733FF7EFA6}" srcOrd="0" destOrd="0" presId="urn:microsoft.com/office/officeart/2009/3/layout/StepUpProcess"/>
    <dgm:cxn modelId="{5807ED4F-AD2F-4A0C-923E-4718945AB630}" srcId="{7622D11C-167D-442A-B670-C2D9056104A8}" destId="{6C3A5691-9935-4850-A7F8-C5616876CEF5}" srcOrd="6" destOrd="0" parTransId="{514B3F9E-6E52-4BB9-8D2A-A86237788CB3}" sibTransId="{546C7B9D-8902-484B-93BB-F909DF1C9C2A}"/>
    <dgm:cxn modelId="{6A345170-34F9-4D71-8B6E-678F979FD037}" srcId="{7622D11C-167D-442A-B670-C2D9056104A8}" destId="{C8D17AA3-A208-483B-8C96-381C095C31D7}" srcOrd="5" destOrd="0" parTransId="{3B997098-82AB-4C74-8419-5363C0AB47F2}" sibTransId="{A93F8B36-2852-4C1B-84AF-7AD526917B0A}"/>
    <dgm:cxn modelId="{18570773-4CDF-4C71-8E3E-1C3008BB213E}" srcId="{7622D11C-167D-442A-B670-C2D9056104A8}" destId="{21558AD2-F25A-4064-8C41-8BABC31C233B}" srcOrd="7" destOrd="0" parTransId="{E80B1696-2BA6-4E24-B4E5-695AF1A5F70E}" sibTransId="{81C21B7B-EDC2-410D-955E-9B1B40652905}"/>
    <dgm:cxn modelId="{C1000B73-EF4C-4FC5-8AD1-35877C8A438C}" type="presOf" srcId="{6C3A5691-9935-4850-A7F8-C5616876CEF5}" destId="{4815C9C2-7172-49B5-AAA4-580ECA3DFE29}" srcOrd="0" destOrd="0" presId="urn:microsoft.com/office/officeart/2009/3/layout/StepUpProcess"/>
    <dgm:cxn modelId="{9B4A3682-A021-4510-8910-DDE108AC5476}" type="presOf" srcId="{21558AD2-F25A-4064-8C41-8BABC31C233B}" destId="{EBFC99F0-AC0E-4E80-8864-5ADBF875329D}" srcOrd="0" destOrd="0" presId="urn:microsoft.com/office/officeart/2009/3/layout/StepUpProcess"/>
    <dgm:cxn modelId="{C025C187-2BBC-4312-A0E1-790FC9683A11}" type="presOf" srcId="{CC1B2A00-68A2-416B-8F3C-D16E0AA80116}" destId="{A01F39AB-3E94-413F-B395-2CF4CF9063BE}" srcOrd="0" destOrd="0" presId="urn:microsoft.com/office/officeart/2009/3/layout/StepUpProcess"/>
    <dgm:cxn modelId="{66F41692-1357-4751-855C-F86130F69799}" type="presOf" srcId="{CBFAD42E-BC13-4677-A698-C8417C853277}" destId="{E8B40589-00D1-4838-8AD8-123CD845CC3A}" srcOrd="0" destOrd="0" presId="urn:microsoft.com/office/officeart/2009/3/layout/StepUpProcess"/>
    <dgm:cxn modelId="{CB60929E-05E0-4ABA-9631-BA5D2C827681}" srcId="{7622D11C-167D-442A-B670-C2D9056104A8}" destId="{9BB649CE-74CD-4483-9383-CCF688F359CC}" srcOrd="3" destOrd="0" parTransId="{637D4CDB-F178-4FDF-A411-3E5665E32BA7}" sibTransId="{FAEB3748-C727-4F1E-8F4D-E9B2C7C7BF69}"/>
    <dgm:cxn modelId="{A85EA2A0-9A8E-4EED-955C-A6F76A1037B2}" type="presOf" srcId="{F8924C73-4D86-4725-8FB1-57E56105EE84}" destId="{B91B35EE-E2D6-4A65-85DB-E65F9D4FF12C}" srcOrd="0" destOrd="0" presId="urn:microsoft.com/office/officeart/2009/3/layout/StepUpProcess"/>
    <dgm:cxn modelId="{9C633AA8-98D5-4A16-BA95-F20DDC3E7163}" type="presOf" srcId="{DDB3409E-C9B9-4C33-9DCF-75C92C698A39}" destId="{5FAB49E4-628D-4BBD-AF15-0FA58B034DA0}" srcOrd="0" destOrd="0" presId="urn:microsoft.com/office/officeart/2009/3/layout/StepUpProcess"/>
    <dgm:cxn modelId="{7782ACAD-5FAA-4E48-961E-E575494BDE88}" srcId="{7622D11C-167D-442A-B670-C2D9056104A8}" destId="{CBFAD42E-BC13-4677-A698-C8417C853277}" srcOrd="1" destOrd="0" parTransId="{3607CAB8-443E-4D12-94DD-94CB93172344}" sibTransId="{972FF622-4B2D-4CD6-BD1A-DCBE5152596B}"/>
    <dgm:cxn modelId="{98CE18C5-F332-4CCC-8953-53AED8DEF88B}" type="presOf" srcId="{C8D17AA3-A208-483B-8C96-381C095C31D7}" destId="{206A2E6F-C869-44E6-99A4-DF2204F37ADC}" srcOrd="0" destOrd="0" presId="urn:microsoft.com/office/officeart/2009/3/layout/StepUpProcess"/>
    <dgm:cxn modelId="{85C7FFCE-9954-46A8-B2FC-659A90715629}" srcId="{7622D11C-167D-442A-B670-C2D9056104A8}" destId="{F8924C73-4D86-4725-8FB1-57E56105EE84}" srcOrd="0" destOrd="0" parTransId="{1B894931-2724-420C-8A61-7C1E70BABCF8}" sibTransId="{F73DC8A2-0FB7-4E4A-BE47-3082F4A8C365}"/>
    <dgm:cxn modelId="{67DA70A5-0838-4BFF-937E-2A7F539022EA}" type="presParOf" srcId="{2498E3BA-2372-4800-9DA6-6D733FF7EFA6}" destId="{975F245F-340E-4A6D-82DA-0CFCA58DA61C}" srcOrd="0" destOrd="0" presId="urn:microsoft.com/office/officeart/2009/3/layout/StepUpProcess"/>
    <dgm:cxn modelId="{B04495D2-D40F-4C64-AD96-FF9800E5010E}" type="presParOf" srcId="{975F245F-340E-4A6D-82DA-0CFCA58DA61C}" destId="{689F55C4-EF77-4B54-A769-DDA99148F578}" srcOrd="0" destOrd="0" presId="urn:microsoft.com/office/officeart/2009/3/layout/StepUpProcess"/>
    <dgm:cxn modelId="{F414E613-A10B-4192-B6DC-7472EF8C29CF}" type="presParOf" srcId="{975F245F-340E-4A6D-82DA-0CFCA58DA61C}" destId="{B91B35EE-E2D6-4A65-85DB-E65F9D4FF12C}" srcOrd="1" destOrd="0" presId="urn:microsoft.com/office/officeart/2009/3/layout/StepUpProcess"/>
    <dgm:cxn modelId="{4A0207D5-DC3E-4268-9089-81DB82D12278}" type="presParOf" srcId="{975F245F-340E-4A6D-82DA-0CFCA58DA61C}" destId="{BF36F651-9306-4FAE-98A3-35BD65F0CE8C}" srcOrd="2" destOrd="0" presId="urn:microsoft.com/office/officeart/2009/3/layout/StepUpProcess"/>
    <dgm:cxn modelId="{36B1D6DE-5A5E-480F-9F31-2550A3AD3B0F}" type="presParOf" srcId="{2498E3BA-2372-4800-9DA6-6D733FF7EFA6}" destId="{0BD5DA95-5DDD-4417-9472-191C6BDB4726}" srcOrd="1" destOrd="0" presId="urn:microsoft.com/office/officeart/2009/3/layout/StepUpProcess"/>
    <dgm:cxn modelId="{4A17FD4A-845E-47E6-9F60-F97341B07D8F}" type="presParOf" srcId="{0BD5DA95-5DDD-4417-9472-191C6BDB4726}" destId="{4810943E-2270-4D09-B267-F09C31449646}" srcOrd="0" destOrd="0" presId="urn:microsoft.com/office/officeart/2009/3/layout/StepUpProcess"/>
    <dgm:cxn modelId="{21BE2F24-D485-4EC3-A523-86B944EAEDAA}" type="presParOf" srcId="{2498E3BA-2372-4800-9DA6-6D733FF7EFA6}" destId="{C965FC2B-49BB-4207-96D0-CB8CD2265B72}" srcOrd="2" destOrd="0" presId="urn:microsoft.com/office/officeart/2009/3/layout/StepUpProcess"/>
    <dgm:cxn modelId="{95F2FC5C-E11B-4878-8802-C3D0ADF113D9}" type="presParOf" srcId="{C965FC2B-49BB-4207-96D0-CB8CD2265B72}" destId="{535CEE06-ECFF-44EC-86F7-4C6E9CF188F5}" srcOrd="0" destOrd="0" presId="urn:microsoft.com/office/officeart/2009/3/layout/StepUpProcess"/>
    <dgm:cxn modelId="{C2B5620F-4CBF-40F9-99B6-260293013D60}" type="presParOf" srcId="{C965FC2B-49BB-4207-96D0-CB8CD2265B72}" destId="{E8B40589-00D1-4838-8AD8-123CD845CC3A}" srcOrd="1" destOrd="0" presId="urn:microsoft.com/office/officeart/2009/3/layout/StepUpProcess"/>
    <dgm:cxn modelId="{7D9C745A-E070-4128-9536-1F3FA7196BB9}" type="presParOf" srcId="{C965FC2B-49BB-4207-96D0-CB8CD2265B72}" destId="{CF777F59-7D55-4DCB-9264-A6427EA7C9F7}" srcOrd="2" destOrd="0" presId="urn:microsoft.com/office/officeart/2009/3/layout/StepUpProcess"/>
    <dgm:cxn modelId="{06F0C0D9-3066-4818-B4CA-86647278339F}" type="presParOf" srcId="{2498E3BA-2372-4800-9DA6-6D733FF7EFA6}" destId="{1C5C2FED-7C6E-4ED2-8575-8BC29C96DEC5}" srcOrd="3" destOrd="0" presId="urn:microsoft.com/office/officeart/2009/3/layout/StepUpProcess"/>
    <dgm:cxn modelId="{3FABE2AA-822D-4805-A25E-6A4F0DBA704B}" type="presParOf" srcId="{1C5C2FED-7C6E-4ED2-8575-8BC29C96DEC5}" destId="{8B65DF56-B765-4090-906A-95B9746AC362}" srcOrd="0" destOrd="0" presId="urn:microsoft.com/office/officeart/2009/3/layout/StepUpProcess"/>
    <dgm:cxn modelId="{C633DB9C-1325-4F54-99D8-CA93ABB89E88}" type="presParOf" srcId="{2498E3BA-2372-4800-9DA6-6D733FF7EFA6}" destId="{908C47AB-8F98-47BA-898E-DC7D65637736}" srcOrd="4" destOrd="0" presId="urn:microsoft.com/office/officeart/2009/3/layout/StepUpProcess"/>
    <dgm:cxn modelId="{D5CFA122-BBC3-48D5-AD68-0793DE83CDDD}" type="presParOf" srcId="{908C47AB-8F98-47BA-898E-DC7D65637736}" destId="{AFF28D42-0F29-47D9-9B3E-DF943D18FA80}" srcOrd="0" destOrd="0" presId="urn:microsoft.com/office/officeart/2009/3/layout/StepUpProcess"/>
    <dgm:cxn modelId="{50D91B2B-A262-458C-A38F-8ED14DC6BDF0}" type="presParOf" srcId="{908C47AB-8F98-47BA-898E-DC7D65637736}" destId="{A01F39AB-3E94-413F-B395-2CF4CF9063BE}" srcOrd="1" destOrd="0" presId="urn:microsoft.com/office/officeart/2009/3/layout/StepUpProcess"/>
    <dgm:cxn modelId="{AC3827DC-DB45-4821-90DD-AD3F17EF53ED}" type="presParOf" srcId="{908C47AB-8F98-47BA-898E-DC7D65637736}" destId="{0B6A4153-48F2-495A-8F36-EF367C3A1F65}" srcOrd="2" destOrd="0" presId="urn:microsoft.com/office/officeart/2009/3/layout/StepUpProcess"/>
    <dgm:cxn modelId="{87EEDBE2-51AF-45E0-8F2D-3C2DEB1DBE50}" type="presParOf" srcId="{2498E3BA-2372-4800-9DA6-6D733FF7EFA6}" destId="{DD2648EF-4568-48AE-B393-56A88C3F0DAC}" srcOrd="5" destOrd="0" presId="urn:microsoft.com/office/officeart/2009/3/layout/StepUpProcess"/>
    <dgm:cxn modelId="{A625793B-6D63-4667-8F8C-B7580698627A}" type="presParOf" srcId="{DD2648EF-4568-48AE-B393-56A88C3F0DAC}" destId="{5FAE9D50-B64E-4DAD-BF8D-97A561EB2379}" srcOrd="0" destOrd="0" presId="urn:microsoft.com/office/officeart/2009/3/layout/StepUpProcess"/>
    <dgm:cxn modelId="{2BC5746B-5475-473D-9C9C-0D9D968F4CA8}" type="presParOf" srcId="{2498E3BA-2372-4800-9DA6-6D733FF7EFA6}" destId="{0A2D04DC-47C6-40F6-A8BE-6502636A5C77}" srcOrd="6" destOrd="0" presId="urn:microsoft.com/office/officeart/2009/3/layout/StepUpProcess"/>
    <dgm:cxn modelId="{0809657C-B649-4BB9-B40B-5D105FC308E8}" type="presParOf" srcId="{0A2D04DC-47C6-40F6-A8BE-6502636A5C77}" destId="{9FBF0191-82AE-4B85-AB7D-420573696E44}" srcOrd="0" destOrd="0" presId="urn:microsoft.com/office/officeart/2009/3/layout/StepUpProcess"/>
    <dgm:cxn modelId="{08B6BBDE-1A70-44BC-9006-4D3DCBDC74B0}" type="presParOf" srcId="{0A2D04DC-47C6-40F6-A8BE-6502636A5C77}" destId="{7607999D-1219-4E19-B4D8-80FBD9B53FC0}" srcOrd="1" destOrd="0" presId="urn:microsoft.com/office/officeart/2009/3/layout/StepUpProcess"/>
    <dgm:cxn modelId="{C62B4494-1D81-41F8-9FEC-A1D7D366A265}" type="presParOf" srcId="{0A2D04DC-47C6-40F6-A8BE-6502636A5C77}" destId="{14D6D005-BE49-4BAB-95C3-4B8C975E012F}" srcOrd="2" destOrd="0" presId="urn:microsoft.com/office/officeart/2009/3/layout/StepUpProcess"/>
    <dgm:cxn modelId="{07EA1EFD-7275-4330-A982-6F3028191D10}" type="presParOf" srcId="{2498E3BA-2372-4800-9DA6-6D733FF7EFA6}" destId="{87884C7A-A768-4540-837E-C4BAD8EA01B8}" srcOrd="7" destOrd="0" presId="urn:microsoft.com/office/officeart/2009/3/layout/StepUpProcess"/>
    <dgm:cxn modelId="{2AD6996E-2595-4B94-8BA8-B994D6DD9AD6}" type="presParOf" srcId="{87884C7A-A768-4540-837E-C4BAD8EA01B8}" destId="{43F8EE71-C638-4E74-A8ED-9738EC1365CE}" srcOrd="0" destOrd="0" presId="urn:microsoft.com/office/officeart/2009/3/layout/StepUpProcess"/>
    <dgm:cxn modelId="{ACF74E67-09BA-413D-BBC7-59FD5ACFB7FC}" type="presParOf" srcId="{2498E3BA-2372-4800-9DA6-6D733FF7EFA6}" destId="{EAF5273B-4AD8-4EF5-8409-08B19AE6740C}" srcOrd="8" destOrd="0" presId="urn:microsoft.com/office/officeart/2009/3/layout/StepUpProcess"/>
    <dgm:cxn modelId="{37E859FF-FFF8-4044-B145-FB0882D1EF37}" type="presParOf" srcId="{EAF5273B-4AD8-4EF5-8409-08B19AE6740C}" destId="{A08E5ACA-F717-4C9F-BC94-56E16D0405F4}" srcOrd="0" destOrd="0" presId="urn:microsoft.com/office/officeart/2009/3/layout/StepUpProcess"/>
    <dgm:cxn modelId="{23A74ABA-4AB3-48AA-87AF-EB5D3A71560B}" type="presParOf" srcId="{EAF5273B-4AD8-4EF5-8409-08B19AE6740C}" destId="{5FAB49E4-628D-4BBD-AF15-0FA58B034DA0}" srcOrd="1" destOrd="0" presId="urn:microsoft.com/office/officeart/2009/3/layout/StepUpProcess"/>
    <dgm:cxn modelId="{FF1CD23E-6696-4F59-8633-E9B8F7E0BE36}" type="presParOf" srcId="{EAF5273B-4AD8-4EF5-8409-08B19AE6740C}" destId="{9F816FAC-05A2-4196-86AD-90E94FCBF244}" srcOrd="2" destOrd="0" presId="urn:microsoft.com/office/officeart/2009/3/layout/StepUpProcess"/>
    <dgm:cxn modelId="{07E59BEC-160D-45D0-95B6-1CEA6AA4AC99}" type="presParOf" srcId="{2498E3BA-2372-4800-9DA6-6D733FF7EFA6}" destId="{97C8488C-64A3-4ADC-BF6F-25D6473B43EF}" srcOrd="9" destOrd="0" presId="urn:microsoft.com/office/officeart/2009/3/layout/StepUpProcess"/>
    <dgm:cxn modelId="{323CF44D-25BF-4122-80E4-C6EA412F450E}" type="presParOf" srcId="{97C8488C-64A3-4ADC-BF6F-25D6473B43EF}" destId="{51D5C7B6-B3B1-4C66-94B9-8EA1D91335CF}" srcOrd="0" destOrd="0" presId="urn:microsoft.com/office/officeart/2009/3/layout/StepUpProcess"/>
    <dgm:cxn modelId="{22B75956-5E05-4F6B-9029-202B08BEFAD0}" type="presParOf" srcId="{2498E3BA-2372-4800-9DA6-6D733FF7EFA6}" destId="{2AB66FAE-F84B-4A23-BA2A-28334E8E5FC2}" srcOrd="10" destOrd="0" presId="urn:microsoft.com/office/officeart/2009/3/layout/StepUpProcess"/>
    <dgm:cxn modelId="{C2FA47E0-5C2E-4E01-B8AB-E4CE67346F06}" type="presParOf" srcId="{2AB66FAE-F84B-4A23-BA2A-28334E8E5FC2}" destId="{60FDA0B3-F01D-4F1B-9F9A-6225954E5703}" srcOrd="0" destOrd="0" presId="urn:microsoft.com/office/officeart/2009/3/layout/StepUpProcess"/>
    <dgm:cxn modelId="{7FAE8D49-62FF-4FFB-9C9B-BB8CA19BE199}" type="presParOf" srcId="{2AB66FAE-F84B-4A23-BA2A-28334E8E5FC2}" destId="{206A2E6F-C869-44E6-99A4-DF2204F37ADC}" srcOrd="1" destOrd="0" presId="urn:microsoft.com/office/officeart/2009/3/layout/StepUpProcess"/>
    <dgm:cxn modelId="{4B988152-6EB0-47EA-B6ED-767309FA6BE0}" type="presParOf" srcId="{2AB66FAE-F84B-4A23-BA2A-28334E8E5FC2}" destId="{83CE1626-AB3F-41DF-AF17-CD304E816755}" srcOrd="2" destOrd="0" presId="urn:microsoft.com/office/officeart/2009/3/layout/StepUpProcess"/>
    <dgm:cxn modelId="{BF2935EC-ACA4-4D65-AD07-DABF7889A88C}" type="presParOf" srcId="{2498E3BA-2372-4800-9DA6-6D733FF7EFA6}" destId="{811AB4EA-2F99-4FD8-8AB8-C213AA828537}" srcOrd="11" destOrd="0" presId="urn:microsoft.com/office/officeart/2009/3/layout/StepUpProcess"/>
    <dgm:cxn modelId="{206BE208-F2B3-46D5-BD6F-3ABC30408DAB}" type="presParOf" srcId="{811AB4EA-2F99-4FD8-8AB8-C213AA828537}" destId="{399A808E-D84B-45C0-ADD9-F26DC821D206}" srcOrd="0" destOrd="0" presId="urn:microsoft.com/office/officeart/2009/3/layout/StepUpProcess"/>
    <dgm:cxn modelId="{BE3440FF-735F-447F-B48E-11B68044BAFB}" type="presParOf" srcId="{2498E3BA-2372-4800-9DA6-6D733FF7EFA6}" destId="{08AF6A84-50E5-448C-B0BB-DFDE07103B81}" srcOrd="12" destOrd="0" presId="urn:microsoft.com/office/officeart/2009/3/layout/StepUpProcess"/>
    <dgm:cxn modelId="{160809DE-29FE-4000-91B2-19326244E25A}" type="presParOf" srcId="{08AF6A84-50E5-448C-B0BB-DFDE07103B81}" destId="{D4CD74FB-0076-48E4-A550-69AC7C4860B0}" srcOrd="0" destOrd="0" presId="urn:microsoft.com/office/officeart/2009/3/layout/StepUpProcess"/>
    <dgm:cxn modelId="{E7BCE9B7-0E71-4C20-B3AB-FA1288C84BF5}" type="presParOf" srcId="{08AF6A84-50E5-448C-B0BB-DFDE07103B81}" destId="{4815C9C2-7172-49B5-AAA4-580ECA3DFE29}" srcOrd="1" destOrd="0" presId="urn:microsoft.com/office/officeart/2009/3/layout/StepUpProcess"/>
    <dgm:cxn modelId="{75BBE163-5D87-4156-B024-AB673F8D108F}" type="presParOf" srcId="{08AF6A84-50E5-448C-B0BB-DFDE07103B81}" destId="{8A8BDF46-5CD7-4385-AD19-1595B30DFB05}" srcOrd="2" destOrd="0" presId="urn:microsoft.com/office/officeart/2009/3/layout/StepUpProcess"/>
    <dgm:cxn modelId="{BEB4F4DB-606F-43EF-9DE2-CDDDC5446210}" type="presParOf" srcId="{2498E3BA-2372-4800-9DA6-6D733FF7EFA6}" destId="{17A7E199-E325-4F07-95D1-192F577ADC15}" srcOrd="13" destOrd="0" presId="urn:microsoft.com/office/officeart/2009/3/layout/StepUpProcess"/>
    <dgm:cxn modelId="{06C68393-BB9E-42E3-8EB0-10998F3BFF8F}" type="presParOf" srcId="{17A7E199-E325-4F07-95D1-192F577ADC15}" destId="{83B42AB0-A56E-435B-9696-1CCA367C3CE1}" srcOrd="0" destOrd="0" presId="urn:microsoft.com/office/officeart/2009/3/layout/StepUpProcess"/>
    <dgm:cxn modelId="{995ED779-B199-469F-9AB6-D91B65AA5090}" type="presParOf" srcId="{2498E3BA-2372-4800-9DA6-6D733FF7EFA6}" destId="{AE4B6FA8-1C38-4452-8C5D-543169048279}" srcOrd="14" destOrd="0" presId="urn:microsoft.com/office/officeart/2009/3/layout/StepUpProcess"/>
    <dgm:cxn modelId="{367B2408-F4EA-4D04-AC15-BFBC1DC587BD}" type="presParOf" srcId="{AE4B6FA8-1C38-4452-8C5D-543169048279}" destId="{8A1A3D19-1A7E-45DE-8891-BC02139E754B}" srcOrd="0" destOrd="0" presId="urn:microsoft.com/office/officeart/2009/3/layout/StepUpProcess"/>
    <dgm:cxn modelId="{BFCE6C38-25BF-4ECF-8273-CEBE7025BD02}" type="presParOf" srcId="{AE4B6FA8-1C38-4452-8C5D-543169048279}" destId="{EBFC99F0-AC0E-4E80-8864-5ADBF875329D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59FEB-EE4D-4FCA-8F5F-F7850B4F13F3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26B309E-AEAB-4268-A2E4-0EC0C4C2A476}">
      <dgm:prSet custT="1"/>
      <dgm:spPr/>
      <dgm:t>
        <a:bodyPr/>
        <a:lstStyle/>
        <a:p>
          <a:r>
            <a:rPr lang="en-US" sz="1800"/>
            <a:t>This is a meeting of the GO Team. Only members of the team may participate in the discussion. Any members of the public present are here to quietly observe.</a:t>
          </a:r>
        </a:p>
      </dgm:t>
    </dgm:pt>
    <dgm:pt modelId="{97CCCD55-4DC9-4475-8AC4-2ACB6C39794C}" type="parTrans" cxnId="{5077397C-4F1D-4DFA-A655-15891B2AA0CF}">
      <dgm:prSet/>
      <dgm:spPr/>
      <dgm:t>
        <a:bodyPr/>
        <a:lstStyle/>
        <a:p>
          <a:endParaRPr lang="en-US"/>
        </a:p>
      </dgm:t>
    </dgm:pt>
    <dgm:pt modelId="{CEF3B548-B039-46EC-B236-B5691DE37733}" type="sibTrans" cxnId="{5077397C-4F1D-4DFA-A655-15891B2AA0CF}">
      <dgm:prSet/>
      <dgm:spPr/>
      <dgm:t>
        <a:bodyPr/>
        <a:lstStyle/>
        <a:p>
          <a:endParaRPr lang="en-US"/>
        </a:p>
      </dgm:t>
    </dgm:pt>
    <dgm:pt modelId="{7DD6C1CE-29D5-40DC-B711-360B65CAE77D}">
      <dgm:prSet custT="1"/>
      <dgm:spPr/>
      <dgm:t>
        <a:bodyPr/>
        <a:lstStyle/>
        <a:p>
          <a:r>
            <a:rPr lang="en-US" sz="1800"/>
            <a:t>We will follow the agenda as noticed to the public and stay on task.</a:t>
          </a:r>
        </a:p>
      </dgm:t>
    </dgm:pt>
    <dgm:pt modelId="{3C10534F-68C2-48BE-9461-1FDF821FC644}" type="parTrans" cxnId="{9AE8A807-7A2A-49C8-AB77-668E607F6CE0}">
      <dgm:prSet/>
      <dgm:spPr/>
      <dgm:t>
        <a:bodyPr/>
        <a:lstStyle/>
        <a:p>
          <a:endParaRPr lang="en-US"/>
        </a:p>
      </dgm:t>
    </dgm:pt>
    <dgm:pt modelId="{6BB47D55-4B12-4F41-BE98-EA0828C5E5EB}" type="sibTrans" cxnId="{9AE8A807-7A2A-49C8-AB77-668E607F6CE0}">
      <dgm:prSet/>
      <dgm:spPr/>
      <dgm:t>
        <a:bodyPr/>
        <a:lstStyle/>
        <a:p>
          <a:endParaRPr lang="en-US"/>
        </a:p>
      </dgm:t>
    </dgm:pt>
    <dgm:pt modelId="{863A37DD-BDF3-44D3-B467-6A712BCCDBAC}">
      <dgm:prSet custT="1"/>
      <dgm:spPr/>
      <dgm:t>
        <a:bodyPr/>
        <a:lstStyle/>
        <a:p>
          <a:r>
            <a:rPr lang="en-US" sz="1800"/>
            <a:t>We invite and welcome contributions of every member and listen to each other.</a:t>
          </a:r>
        </a:p>
      </dgm:t>
    </dgm:pt>
    <dgm:pt modelId="{6EB986A6-F286-4EB2-A9CB-9F0704E54B24}" type="parTrans" cxnId="{00B422FF-9467-426F-B802-B2BEC8ADA322}">
      <dgm:prSet/>
      <dgm:spPr/>
      <dgm:t>
        <a:bodyPr/>
        <a:lstStyle/>
        <a:p>
          <a:endParaRPr lang="en-US"/>
        </a:p>
      </dgm:t>
    </dgm:pt>
    <dgm:pt modelId="{4B14F3DA-92D8-4BDF-9ABF-361BC54A0CC1}" type="sibTrans" cxnId="{00B422FF-9467-426F-B802-B2BEC8ADA322}">
      <dgm:prSet/>
      <dgm:spPr/>
      <dgm:t>
        <a:bodyPr/>
        <a:lstStyle/>
        <a:p>
          <a:endParaRPr lang="en-US"/>
        </a:p>
      </dgm:t>
    </dgm:pt>
    <dgm:pt modelId="{A3182728-987D-4847-8C07-864C796CC678}">
      <dgm:prSet custT="1"/>
      <dgm:spPr/>
      <dgm:t>
        <a:bodyPr/>
        <a:lstStyle/>
        <a:p>
          <a:r>
            <a:rPr lang="en-US" sz="1800"/>
            <a:t>We will respect all ideas and assume good intentions.</a:t>
          </a:r>
        </a:p>
      </dgm:t>
    </dgm:pt>
    <dgm:pt modelId="{2FBFE05F-FED7-406D-8467-4C07EC2A97FF}" type="parTrans" cxnId="{DC42416E-EC88-4BD2-9EDF-10E3C318426D}">
      <dgm:prSet/>
      <dgm:spPr/>
      <dgm:t>
        <a:bodyPr/>
        <a:lstStyle/>
        <a:p>
          <a:endParaRPr lang="en-US"/>
        </a:p>
      </dgm:t>
    </dgm:pt>
    <dgm:pt modelId="{EEECD729-C8DC-46F4-9B3B-852593370E49}" type="sibTrans" cxnId="{DC42416E-EC88-4BD2-9EDF-10E3C318426D}">
      <dgm:prSet/>
      <dgm:spPr/>
      <dgm:t>
        <a:bodyPr/>
        <a:lstStyle/>
        <a:p>
          <a:endParaRPr lang="en-US"/>
        </a:p>
      </dgm:t>
    </dgm:pt>
    <dgm:pt modelId="{70A8527B-39AD-4836-9172-1A0BA6FA94B3}" type="pres">
      <dgm:prSet presAssocID="{7B959FEB-EE4D-4FCA-8F5F-F7850B4F13F3}" presName="root" presStyleCnt="0">
        <dgm:presLayoutVars>
          <dgm:dir/>
          <dgm:resizeHandles val="exact"/>
        </dgm:presLayoutVars>
      </dgm:prSet>
      <dgm:spPr/>
    </dgm:pt>
    <dgm:pt modelId="{F94F9C98-1FD5-4DAD-9EAA-D98FAECC8EE8}" type="pres">
      <dgm:prSet presAssocID="{7B959FEB-EE4D-4FCA-8F5F-F7850B4F13F3}" presName="container" presStyleCnt="0">
        <dgm:presLayoutVars>
          <dgm:dir/>
          <dgm:resizeHandles val="exact"/>
        </dgm:presLayoutVars>
      </dgm:prSet>
      <dgm:spPr/>
    </dgm:pt>
    <dgm:pt modelId="{71B43475-19B5-47EC-B409-DC95722AF458}" type="pres">
      <dgm:prSet presAssocID="{D26B309E-AEAB-4268-A2E4-0EC0C4C2A476}" presName="compNode" presStyleCnt="0"/>
      <dgm:spPr/>
    </dgm:pt>
    <dgm:pt modelId="{EE362BB8-72CB-486D-B793-0C482E7D2890}" type="pres">
      <dgm:prSet presAssocID="{D26B309E-AEAB-4268-A2E4-0EC0C4C2A476}" presName="iconBgRect" presStyleLbl="bgShp" presStyleIdx="0" presStyleCnt="4"/>
      <dgm:spPr/>
    </dgm:pt>
    <dgm:pt modelId="{D62EF4FD-7847-4904-9B36-21C671059A2D}" type="pres">
      <dgm:prSet presAssocID="{D26B309E-AEAB-4268-A2E4-0EC0C4C2A47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0764B74-76D5-40AA-971B-ED1CBD4ADB55}" type="pres">
      <dgm:prSet presAssocID="{D26B309E-AEAB-4268-A2E4-0EC0C4C2A476}" presName="spaceRect" presStyleCnt="0"/>
      <dgm:spPr/>
    </dgm:pt>
    <dgm:pt modelId="{ABCA396E-E04C-4519-B10B-DF3C9313FCC7}" type="pres">
      <dgm:prSet presAssocID="{D26B309E-AEAB-4268-A2E4-0EC0C4C2A476}" presName="textRect" presStyleLbl="revTx" presStyleIdx="0" presStyleCnt="4">
        <dgm:presLayoutVars>
          <dgm:chMax val="1"/>
          <dgm:chPref val="1"/>
        </dgm:presLayoutVars>
      </dgm:prSet>
      <dgm:spPr/>
    </dgm:pt>
    <dgm:pt modelId="{7938581F-6439-4D6D-B468-D3CC9DDD9CFD}" type="pres">
      <dgm:prSet presAssocID="{CEF3B548-B039-46EC-B236-B5691DE37733}" presName="sibTrans" presStyleLbl="sibTrans2D1" presStyleIdx="0" presStyleCnt="0"/>
      <dgm:spPr/>
    </dgm:pt>
    <dgm:pt modelId="{41501DE5-BDAE-4FC1-B7BB-048C7CEC0CA8}" type="pres">
      <dgm:prSet presAssocID="{7DD6C1CE-29D5-40DC-B711-360B65CAE77D}" presName="compNode" presStyleCnt="0"/>
      <dgm:spPr/>
    </dgm:pt>
    <dgm:pt modelId="{63A3B17D-07DC-456E-A05A-49DCCB953724}" type="pres">
      <dgm:prSet presAssocID="{7DD6C1CE-29D5-40DC-B711-360B65CAE77D}" presName="iconBgRect" presStyleLbl="bgShp" presStyleIdx="1" presStyleCnt="4"/>
      <dgm:spPr/>
    </dgm:pt>
    <dgm:pt modelId="{A367B602-F2F0-4A95-9FAE-6B2DD3492908}" type="pres">
      <dgm:prSet presAssocID="{7DD6C1CE-29D5-40DC-B711-360B65CAE7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522139F-0266-49AA-8ADD-A5E75C5941EE}" type="pres">
      <dgm:prSet presAssocID="{7DD6C1CE-29D5-40DC-B711-360B65CAE77D}" presName="spaceRect" presStyleCnt="0"/>
      <dgm:spPr/>
    </dgm:pt>
    <dgm:pt modelId="{FC176035-F09B-4751-AAAE-823C8D24E8CB}" type="pres">
      <dgm:prSet presAssocID="{7DD6C1CE-29D5-40DC-B711-360B65CAE77D}" presName="textRect" presStyleLbl="revTx" presStyleIdx="1" presStyleCnt="4">
        <dgm:presLayoutVars>
          <dgm:chMax val="1"/>
          <dgm:chPref val="1"/>
        </dgm:presLayoutVars>
      </dgm:prSet>
      <dgm:spPr/>
    </dgm:pt>
    <dgm:pt modelId="{C0B151B5-EE33-4A8C-9CFF-658AA0F594C6}" type="pres">
      <dgm:prSet presAssocID="{6BB47D55-4B12-4F41-BE98-EA0828C5E5EB}" presName="sibTrans" presStyleLbl="sibTrans2D1" presStyleIdx="0" presStyleCnt="0"/>
      <dgm:spPr/>
    </dgm:pt>
    <dgm:pt modelId="{BB6F7907-B788-4A3F-9860-F3EE47A693E7}" type="pres">
      <dgm:prSet presAssocID="{863A37DD-BDF3-44D3-B467-6A712BCCDBAC}" presName="compNode" presStyleCnt="0"/>
      <dgm:spPr/>
    </dgm:pt>
    <dgm:pt modelId="{32B9B227-73A0-472B-98B4-51AA6536D03A}" type="pres">
      <dgm:prSet presAssocID="{863A37DD-BDF3-44D3-B467-6A712BCCDBAC}" presName="iconBgRect" presStyleLbl="bgShp" presStyleIdx="2" presStyleCnt="4"/>
      <dgm:spPr/>
    </dgm:pt>
    <dgm:pt modelId="{6DF6E84F-AE0C-4314-BA55-899A894716E3}" type="pres">
      <dgm:prSet presAssocID="{863A37DD-BDF3-44D3-B467-6A712BCCDB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7EB43B9B-4AF8-414B-936F-D4EE3D2F736D}" type="pres">
      <dgm:prSet presAssocID="{863A37DD-BDF3-44D3-B467-6A712BCCDBAC}" presName="spaceRect" presStyleCnt="0"/>
      <dgm:spPr/>
    </dgm:pt>
    <dgm:pt modelId="{3BE9BED8-71C1-475B-BE41-AB098AC6B60A}" type="pres">
      <dgm:prSet presAssocID="{863A37DD-BDF3-44D3-B467-6A712BCCDBAC}" presName="textRect" presStyleLbl="revTx" presStyleIdx="2" presStyleCnt="4">
        <dgm:presLayoutVars>
          <dgm:chMax val="1"/>
          <dgm:chPref val="1"/>
        </dgm:presLayoutVars>
      </dgm:prSet>
      <dgm:spPr/>
    </dgm:pt>
    <dgm:pt modelId="{9DA41DBB-897B-4E29-83F5-39F6BE8FB510}" type="pres">
      <dgm:prSet presAssocID="{4B14F3DA-92D8-4BDF-9ABF-361BC54A0CC1}" presName="sibTrans" presStyleLbl="sibTrans2D1" presStyleIdx="0" presStyleCnt="0"/>
      <dgm:spPr/>
    </dgm:pt>
    <dgm:pt modelId="{E93EB936-CD7B-4464-80F4-50E6FE1DFC84}" type="pres">
      <dgm:prSet presAssocID="{A3182728-987D-4847-8C07-864C796CC678}" presName="compNode" presStyleCnt="0"/>
      <dgm:spPr/>
    </dgm:pt>
    <dgm:pt modelId="{8F7ACF33-3DCE-4048-B76C-1F6B05F28B28}" type="pres">
      <dgm:prSet presAssocID="{A3182728-987D-4847-8C07-864C796CC678}" presName="iconBgRect" presStyleLbl="bgShp" presStyleIdx="3" presStyleCnt="4"/>
      <dgm:spPr/>
    </dgm:pt>
    <dgm:pt modelId="{951A56BD-FD15-45C4-BC35-495751397719}" type="pres">
      <dgm:prSet presAssocID="{A3182728-987D-4847-8C07-864C796CC6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9646242-D9BA-49FC-AA95-7DB6DC230D1E}" type="pres">
      <dgm:prSet presAssocID="{A3182728-987D-4847-8C07-864C796CC678}" presName="spaceRect" presStyleCnt="0"/>
      <dgm:spPr/>
    </dgm:pt>
    <dgm:pt modelId="{6CD278E0-F036-48DE-9F7D-8FD4FAE2C424}" type="pres">
      <dgm:prSet presAssocID="{A3182728-987D-4847-8C07-864C796CC67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AE8A807-7A2A-49C8-AB77-668E607F6CE0}" srcId="{7B959FEB-EE4D-4FCA-8F5F-F7850B4F13F3}" destId="{7DD6C1CE-29D5-40DC-B711-360B65CAE77D}" srcOrd="1" destOrd="0" parTransId="{3C10534F-68C2-48BE-9461-1FDF821FC644}" sibTransId="{6BB47D55-4B12-4F41-BE98-EA0828C5E5EB}"/>
    <dgm:cxn modelId="{5E8D8A0C-CE97-48CD-9093-930BE12735AD}" type="presOf" srcId="{6BB47D55-4B12-4F41-BE98-EA0828C5E5EB}" destId="{C0B151B5-EE33-4A8C-9CFF-658AA0F594C6}" srcOrd="0" destOrd="0" presId="urn:microsoft.com/office/officeart/2018/2/layout/IconCircleList"/>
    <dgm:cxn modelId="{40ACF242-0D0D-4614-9949-71BE272F7B9B}" type="presOf" srcId="{D26B309E-AEAB-4268-A2E4-0EC0C4C2A476}" destId="{ABCA396E-E04C-4519-B10B-DF3C9313FCC7}" srcOrd="0" destOrd="0" presId="urn:microsoft.com/office/officeart/2018/2/layout/IconCircleList"/>
    <dgm:cxn modelId="{DC42416E-EC88-4BD2-9EDF-10E3C318426D}" srcId="{7B959FEB-EE4D-4FCA-8F5F-F7850B4F13F3}" destId="{A3182728-987D-4847-8C07-864C796CC678}" srcOrd="3" destOrd="0" parTransId="{2FBFE05F-FED7-406D-8467-4C07EC2A97FF}" sibTransId="{EEECD729-C8DC-46F4-9B3B-852593370E49}"/>
    <dgm:cxn modelId="{D2A0105A-033A-4D72-ADA2-3B675DE50621}" type="presOf" srcId="{4B14F3DA-92D8-4BDF-9ABF-361BC54A0CC1}" destId="{9DA41DBB-897B-4E29-83F5-39F6BE8FB510}" srcOrd="0" destOrd="0" presId="urn:microsoft.com/office/officeart/2018/2/layout/IconCircleList"/>
    <dgm:cxn modelId="{5077397C-4F1D-4DFA-A655-15891B2AA0CF}" srcId="{7B959FEB-EE4D-4FCA-8F5F-F7850B4F13F3}" destId="{D26B309E-AEAB-4268-A2E4-0EC0C4C2A476}" srcOrd="0" destOrd="0" parTransId="{97CCCD55-4DC9-4475-8AC4-2ACB6C39794C}" sibTransId="{CEF3B548-B039-46EC-B236-B5691DE37733}"/>
    <dgm:cxn modelId="{99F22B7F-F645-45AC-AABF-592DD8AC9BAB}" type="presOf" srcId="{7B959FEB-EE4D-4FCA-8F5F-F7850B4F13F3}" destId="{70A8527B-39AD-4836-9172-1A0BA6FA94B3}" srcOrd="0" destOrd="0" presId="urn:microsoft.com/office/officeart/2018/2/layout/IconCircleList"/>
    <dgm:cxn modelId="{5933B680-509C-4A2D-9435-CF96ED3FCDE9}" type="presOf" srcId="{CEF3B548-B039-46EC-B236-B5691DE37733}" destId="{7938581F-6439-4D6D-B468-D3CC9DDD9CFD}" srcOrd="0" destOrd="0" presId="urn:microsoft.com/office/officeart/2018/2/layout/IconCircleList"/>
    <dgm:cxn modelId="{8B7F5ABD-CA78-4694-8405-FBF7DDCF684B}" type="presOf" srcId="{7DD6C1CE-29D5-40DC-B711-360B65CAE77D}" destId="{FC176035-F09B-4751-AAAE-823C8D24E8CB}" srcOrd="0" destOrd="0" presId="urn:microsoft.com/office/officeart/2018/2/layout/IconCircleList"/>
    <dgm:cxn modelId="{2ABEB7E2-D3AB-4F51-9E7D-F804B823A772}" type="presOf" srcId="{863A37DD-BDF3-44D3-B467-6A712BCCDBAC}" destId="{3BE9BED8-71C1-475B-BE41-AB098AC6B60A}" srcOrd="0" destOrd="0" presId="urn:microsoft.com/office/officeart/2018/2/layout/IconCircleList"/>
    <dgm:cxn modelId="{3AE45CFE-CF48-468B-BFBD-3D70A8059111}" type="presOf" srcId="{A3182728-987D-4847-8C07-864C796CC678}" destId="{6CD278E0-F036-48DE-9F7D-8FD4FAE2C424}" srcOrd="0" destOrd="0" presId="urn:microsoft.com/office/officeart/2018/2/layout/IconCircleList"/>
    <dgm:cxn modelId="{00B422FF-9467-426F-B802-B2BEC8ADA322}" srcId="{7B959FEB-EE4D-4FCA-8F5F-F7850B4F13F3}" destId="{863A37DD-BDF3-44D3-B467-6A712BCCDBAC}" srcOrd="2" destOrd="0" parTransId="{6EB986A6-F286-4EB2-A9CB-9F0704E54B24}" sibTransId="{4B14F3DA-92D8-4BDF-9ABF-361BC54A0CC1}"/>
    <dgm:cxn modelId="{5052D55C-CB95-4CAE-8BB8-FE7DD010D2C1}" type="presParOf" srcId="{70A8527B-39AD-4836-9172-1A0BA6FA94B3}" destId="{F94F9C98-1FD5-4DAD-9EAA-D98FAECC8EE8}" srcOrd="0" destOrd="0" presId="urn:microsoft.com/office/officeart/2018/2/layout/IconCircleList"/>
    <dgm:cxn modelId="{EB6AB125-A16D-4564-86EE-006072AC3CD6}" type="presParOf" srcId="{F94F9C98-1FD5-4DAD-9EAA-D98FAECC8EE8}" destId="{71B43475-19B5-47EC-B409-DC95722AF458}" srcOrd="0" destOrd="0" presId="urn:microsoft.com/office/officeart/2018/2/layout/IconCircleList"/>
    <dgm:cxn modelId="{C028D959-EF74-426F-AC9D-0CEE920A5289}" type="presParOf" srcId="{71B43475-19B5-47EC-B409-DC95722AF458}" destId="{EE362BB8-72CB-486D-B793-0C482E7D2890}" srcOrd="0" destOrd="0" presId="urn:microsoft.com/office/officeart/2018/2/layout/IconCircleList"/>
    <dgm:cxn modelId="{279A67B1-2AFC-4A7D-A17E-566050E0D432}" type="presParOf" srcId="{71B43475-19B5-47EC-B409-DC95722AF458}" destId="{D62EF4FD-7847-4904-9B36-21C671059A2D}" srcOrd="1" destOrd="0" presId="urn:microsoft.com/office/officeart/2018/2/layout/IconCircleList"/>
    <dgm:cxn modelId="{53331AA3-DF22-4C19-9B03-271A87C76F1F}" type="presParOf" srcId="{71B43475-19B5-47EC-B409-DC95722AF458}" destId="{00764B74-76D5-40AA-971B-ED1CBD4ADB55}" srcOrd="2" destOrd="0" presId="urn:microsoft.com/office/officeart/2018/2/layout/IconCircleList"/>
    <dgm:cxn modelId="{1C5FE238-485F-47D5-BAD6-923E5C55A89E}" type="presParOf" srcId="{71B43475-19B5-47EC-B409-DC95722AF458}" destId="{ABCA396E-E04C-4519-B10B-DF3C9313FCC7}" srcOrd="3" destOrd="0" presId="urn:microsoft.com/office/officeart/2018/2/layout/IconCircleList"/>
    <dgm:cxn modelId="{D9ADB6DC-C5D1-49E7-85BD-B515482EBE22}" type="presParOf" srcId="{F94F9C98-1FD5-4DAD-9EAA-D98FAECC8EE8}" destId="{7938581F-6439-4D6D-B468-D3CC9DDD9CFD}" srcOrd="1" destOrd="0" presId="urn:microsoft.com/office/officeart/2018/2/layout/IconCircleList"/>
    <dgm:cxn modelId="{80AAEB9C-A8B2-4336-ADFC-288813B9C0F8}" type="presParOf" srcId="{F94F9C98-1FD5-4DAD-9EAA-D98FAECC8EE8}" destId="{41501DE5-BDAE-4FC1-B7BB-048C7CEC0CA8}" srcOrd="2" destOrd="0" presId="urn:microsoft.com/office/officeart/2018/2/layout/IconCircleList"/>
    <dgm:cxn modelId="{73E5E222-3445-4116-B186-6286BD9859FF}" type="presParOf" srcId="{41501DE5-BDAE-4FC1-B7BB-048C7CEC0CA8}" destId="{63A3B17D-07DC-456E-A05A-49DCCB953724}" srcOrd="0" destOrd="0" presId="urn:microsoft.com/office/officeart/2018/2/layout/IconCircleList"/>
    <dgm:cxn modelId="{82920481-9873-485E-B219-632D932B07B4}" type="presParOf" srcId="{41501DE5-BDAE-4FC1-B7BB-048C7CEC0CA8}" destId="{A367B602-F2F0-4A95-9FAE-6B2DD3492908}" srcOrd="1" destOrd="0" presId="urn:microsoft.com/office/officeart/2018/2/layout/IconCircleList"/>
    <dgm:cxn modelId="{AE03DB82-ABE0-453A-92C8-9F644A5356F0}" type="presParOf" srcId="{41501DE5-BDAE-4FC1-B7BB-048C7CEC0CA8}" destId="{3522139F-0266-49AA-8ADD-A5E75C5941EE}" srcOrd="2" destOrd="0" presId="urn:microsoft.com/office/officeart/2018/2/layout/IconCircleList"/>
    <dgm:cxn modelId="{C7B0A748-6F4A-47B9-827F-96E1DA0BEBCA}" type="presParOf" srcId="{41501DE5-BDAE-4FC1-B7BB-048C7CEC0CA8}" destId="{FC176035-F09B-4751-AAAE-823C8D24E8CB}" srcOrd="3" destOrd="0" presId="urn:microsoft.com/office/officeart/2018/2/layout/IconCircleList"/>
    <dgm:cxn modelId="{D8198D61-EB85-447B-BD49-BB1EA344CC98}" type="presParOf" srcId="{F94F9C98-1FD5-4DAD-9EAA-D98FAECC8EE8}" destId="{C0B151B5-EE33-4A8C-9CFF-658AA0F594C6}" srcOrd="3" destOrd="0" presId="urn:microsoft.com/office/officeart/2018/2/layout/IconCircleList"/>
    <dgm:cxn modelId="{776200DA-3490-4E7E-BEFA-E5D8EEBE5734}" type="presParOf" srcId="{F94F9C98-1FD5-4DAD-9EAA-D98FAECC8EE8}" destId="{BB6F7907-B788-4A3F-9860-F3EE47A693E7}" srcOrd="4" destOrd="0" presId="urn:microsoft.com/office/officeart/2018/2/layout/IconCircleList"/>
    <dgm:cxn modelId="{71D3867F-F889-44B3-BFC5-D9A414E4A6CE}" type="presParOf" srcId="{BB6F7907-B788-4A3F-9860-F3EE47A693E7}" destId="{32B9B227-73A0-472B-98B4-51AA6536D03A}" srcOrd="0" destOrd="0" presId="urn:microsoft.com/office/officeart/2018/2/layout/IconCircleList"/>
    <dgm:cxn modelId="{07C343D1-22BA-4A6E-8090-20B5D2A9794B}" type="presParOf" srcId="{BB6F7907-B788-4A3F-9860-F3EE47A693E7}" destId="{6DF6E84F-AE0C-4314-BA55-899A894716E3}" srcOrd="1" destOrd="0" presId="urn:microsoft.com/office/officeart/2018/2/layout/IconCircleList"/>
    <dgm:cxn modelId="{6C0BD8ED-9DF6-4DA8-AF5E-B04A70843D16}" type="presParOf" srcId="{BB6F7907-B788-4A3F-9860-F3EE47A693E7}" destId="{7EB43B9B-4AF8-414B-936F-D4EE3D2F736D}" srcOrd="2" destOrd="0" presId="urn:microsoft.com/office/officeart/2018/2/layout/IconCircleList"/>
    <dgm:cxn modelId="{356438D4-DBB4-42FB-A656-DECE93EB8B19}" type="presParOf" srcId="{BB6F7907-B788-4A3F-9860-F3EE47A693E7}" destId="{3BE9BED8-71C1-475B-BE41-AB098AC6B60A}" srcOrd="3" destOrd="0" presId="urn:microsoft.com/office/officeart/2018/2/layout/IconCircleList"/>
    <dgm:cxn modelId="{31878D31-5908-48B1-8593-FD0D04B769F9}" type="presParOf" srcId="{F94F9C98-1FD5-4DAD-9EAA-D98FAECC8EE8}" destId="{9DA41DBB-897B-4E29-83F5-39F6BE8FB510}" srcOrd="5" destOrd="0" presId="urn:microsoft.com/office/officeart/2018/2/layout/IconCircleList"/>
    <dgm:cxn modelId="{D3C7E8E4-ED16-4340-A572-35421C4C4DBA}" type="presParOf" srcId="{F94F9C98-1FD5-4DAD-9EAA-D98FAECC8EE8}" destId="{E93EB936-CD7B-4464-80F4-50E6FE1DFC84}" srcOrd="6" destOrd="0" presId="urn:microsoft.com/office/officeart/2018/2/layout/IconCircleList"/>
    <dgm:cxn modelId="{D2985A1A-DBD0-4252-A941-6FCC363DAE5D}" type="presParOf" srcId="{E93EB936-CD7B-4464-80F4-50E6FE1DFC84}" destId="{8F7ACF33-3DCE-4048-B76C-1F6B05F28B28}" srcOrd="0" destOrd="0" presId="urn:microsoft.com/office/officeart/2018/2/layout/IconCircleList"/>
    <dgm:cxn modelId="{3CEDFFF4-C198-491B-A7FF-2EE39AE18308}" type="presParOf" srcId="{E93EB936-CD7B-4464-80F4-50E6FE1DFC84}" destId="{951A56BD-FD15-45C4-BC35-495751397719}" srcOrd="1" destOrd="0" presId="urn:microsoft.com/office/officeart/2018/2/layout/IconCircleList"/>
    <dgm:cxn modelId="{FDB7424F-DAF0-470A-BD15-B9D1E74EEF57}" type="presParOf" srcId="{E93EB936-CD7B-4464-80F4-50E6FE1DFC84}" destId="{C9646242-D9BA-49FC-AA95-7DB6DC230D1E}" srcOrd="2" destOrd="0" presId="urn:microsoft.com/office/officeart/2018/2/layout/IconCircleList"/>
    <dgm:cxn modelId="{3E139823-E4B4-4995-9DDC-CEE4CAAFDA31}" type="presParOf" srcId="{E93EB936-CD7B-4464-80F4-50E6FE1DFC84}" destId="{6CD278E0-F036-48DE-9F7D-8FD4FAE2C42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2792C-4683-460B-8C2C-E3684166E464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B14AE1-BE8B-48F5-B9E4-627E3E3910A2}">
      <dgm:prSet phldrT="[Text]" custT="1"/>
      <dgm:spPr>
        <a:xfrm>
          <a:off x="483235" y="328443"/>
          <a:ext cx="6524750" cy="657229"/>
        </a:xfrm>
        <a:prstGeom prst="rect">
          <a:avLst/>
        </a:prstGeom>
        <a:gradFill rotWithShape="0">
          <a:gsLst>
            <a:gs pos="0">
              <a:srgbClr val="595B5D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1: Data Review</a:t>
          </a:r>
        </a:p>
      </dgm:t>
    </dgm:pt>
    <dgm:pt modelId="{A5C10E73-2194-4800-BEC0-22186DB3F0C3}" type="parTrans" cxnId="{5EAFEF98-FA33-4A3F-9B82-C3FEAF14962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C74C00-D5AA-4C59-BBD7-8DB4C360FB0A}" type="sibTrans" cxnId="{5EAFEF98-FA33-4A3F-9B82-C3FEAF14962D}">
      <dgm:prSet/>
      <dgm:spPr>
        <a:xfrm>
          <a:off x="-4829844" y="-740211"/>
          <a:ext cx="5752583" cy="5752583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E6BEA-BBFC-4D82-BFF8-16CA57ADEB27}">
      <dgm:prSet phldrT="[Text]" custT="1"/>
      <dgm:spPr>
        <a:xfrm>
          <a:off x="860040" y="1314458"/>
          <a:ext cx="6147945" cy="657229"/>
        </a:xfrm>
        <a:prstGeom prst="rect">
          <a:avLst/>
        </a:prstGeom>
        <a:gradFill rotWithShape="0">
          <a:gsLst>
            <a:gs pos="0">
              <a:srgbClr val="595B5D">
                <a:hueOff val="-1469746"/>
                <a:satOff val="24508"/>
                <a:lumOff val="-588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1469746"/>
                <a:satOff val="24508"/>
                <a:lumOff val="-588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1469746"/>
                <a:satOff val="24508"/>
                <a:lumOff val="-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2: Strategic Plan Review</a:t>
          </a:r>
        </a:p>
      </dgm:t>
    </dgm:pt>
    <dgm:pt modelId="{3D7774BA-4780-49A7-BFAD-BD025F952648}" type="par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24CFC9-0D50-4F79-8898-EE592AD3289A}" type="sib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BC8EA5-EB83-422B-B458-DFB17713B422}">
      <dgm:prSet phldrT="[Text]" custT="1"/>
      <dgm:spPr>
        <a:xfrm>
          <a:off x="860040" y="2111772"/>
          <a:ext cx="6147945" cy="1034629"/>
        </a:xfrm>
        <a:prstGeom prst="rect">
          <a:avLst/>
        </a:prstGeom>
        <a:gradFill rotWithShape="0">
          <a:gsLst>
            <a:gs pos="0">
              <a:srgbClr val="595B5D">
                <a:hueOff val="-2939492"/>
                <a:satOff val="49016"/>
                <a:lumOff val="-1176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2939492"/>
                <a:satOff val="49016"/>
                <a:lumOff val="-1176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2939492"/>
                <a:satOff val="49016"/>
                <a:lumOff val="-11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1200150" indent="-1200150">
            <a:lnSpc>
              <a:spcPct val="100000"/>
            </a:lnSpc>
            <a:spcAft>
              <a:spcPts val="0"/>
            </a:spcAft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3: Budget Parameters</a:t>
          </a:r>
        </a:p>
        <a:p>
          <a:pPr marL="1314450" indent="-171450">
            <a:lnSpc>
              <a:spcPct val="100000"/>
            </a:lnSpc>
            <a:spcAft>
              <a:spcPts val="0"/>
            </a:spcAft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(Strategic Priorities)</a:t>
          </a:r>
        </a:p>
      </dgm:t>
    </dgm:pt>
    <dgm:pt modelId="{94E50FCB-B4C9-4013-8A7A-F9F938219D09}" type="par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82867-2CD3-4EE7-89A7-966C874E910B}" type="sib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D040F2-CC33-4F77-8813-6E723B6EA7B7}">
      <dgm:prSet phldrT="[Text]" custT="1"/>
      <dgm:spPr>
        <a:xfrm>
          <a:off x="483235" y="3286487"/>
          <a:ext cx="6524750" cy="657229"/>
        </a:xfrm>
        <a:prstGeom prst="rect">
          <a:avLst/>
        </a:prstGeom>
        <a:gradFill rotWithShape="0">
          <a:gsLst>
            <a:gs pos="0">
              <a:srgbClr val="595B5D">
                <a:hueOff val="-4409238"/>
                <a:satOff val="73524"/>
                <a:lumOff val="-1764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4409238"/>
                <a:satOff val="73524"/>
                <a:lumOff val="-1764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4409238"/>
                <a:satOff val="73524"/>
                <a:lumOff val="-176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30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4: Budget Development Process</a:t>
          </a:r>
        </a:p>
      </dgm:t>
    </dgm:pt>
    <dgm:pt modelId="{159B1FD7-D1A0-42D5-BE44-C0E0D8958360}" type="par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F87B69-9F9F-456E-8C28-4C71A767952A}" type="sib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3953E4-BCB7-4E36-B84A-8015FAAF5AE0}" type="pres">
      <dgm:prSet presAssocID="{E432792C-4683-460B-8C2C-E3684166E464}" presName="Name0" presStyleCnt="0">
        <dgm:presLayoutVars>
          <dgm:chMax val="7"/>
          <dgm:chPref val="7"/>
          <dgm:dir/>
        </dgm:presLayoutVars>
      </dgm:prSet>
      <dgm:spPr/>
    </dgm:pt>
    <dgm:pt modelId="{EBFD47AE-3475-4761-8A79-C73C35DD7F6D}" type="pres">
      <dgm:prSet presAssocID="{E432792C-4683-460B-8C2C-E3684166E464}" presName="Name1" presStyleCnt="0"/>
      <dgm:spPr/>
    </dgm:pt>
    <dgm:pt modelId="{6E567061-950C-4B2E-9A63-96DC96A367C8}" type="pres">
      <dgm:prSet presAssocID="{E432792C-4683-460B-8C2C-E3684166E464}" presName="cycle" presStyleCnt="0"/>
      <dgm:spPr/>
    </dgm:pt>
    <dgm:pt modelId="{8DECBDEB-2975-4018-873F-FE3C0AECEC12}" type="pres">
      <dgm:prSet presAssocID="{E432792C-4683-460B-8C2C-E3684166E464}" presName="srcNode" presStyleLbl="node1" presStyleIdx="0" presStyleCnt="4"/>
      <dgm:spPr/>
    </dgm:pt>
    <dgm:pt modelId="{620A8DB8-0569-4BF8-8AB9-63BF087919CF}" type="pres">
      <dgm:prSet presAssocID="{E432792C-4683-460B-8C2C-E3684166E464}" presName="conn" presStyleLbl="parChTrans1D2" presStyleIdx="0" presStyleCnt="1"/>
      <dgm:spPr/>
    </dgm:pt>
    <dgm:pt modelId="{D322DA67-28AC-47E0-9C2D-F393905A6896}" type="pres">
      <dgm:prSet presAssocID="{E432792C-4683-460B-8C2C-E3684166E464}" presName="extraNode" presStyleLbl="node1" presStyleIdx="0" presStyleCnt="4"/>
      <dgm:spPr/>
    </dgm:pt>
    <dgm:pt modelId="{4DF7EC8E-2C27-4414-9004-576BB4720269}" type="pres">
      <dgm:prSet presAssocID="{E432792C-4683-460B-8C2C-E3684166E464}" presName="dstNode" presStyleLbl="node1" presStyleIdx="0" presStyleCnt="4"/>
      <dgm:spPr/>
    </dgm:pt>
    <dgm:pt modelId="{E536B88F-8FC2-4CA7-958C-821C131E4CDF}" type="pres">
      <dgm:prSet presAssocID="{60B14AE1-BE8B-48F5-B9E4-627E3E3910A2}" presName="text_1" presStyleLbl="node1" presStyleIdx="0" presStyleCnt="4">
        <dgm:presLayoutVars>
          <dgm:bulletEnabled val="1"/>
        </dgm:presLayoutVars>
      </dgm:prSet>
      <dgm:spPr/>
    </dgm:pt>
    <dgm:pt modelId="{B224FC0C-B968-4632-913A-E223C5925D65}" type="pres">
      <dgm:prSet presAssocID="{60B14AE1-BE8B-48F5-B9E4-627E3E3910A2}" presName="accent_1" presStyleCnt="0"/>
      <dgm:spPr/>
    </dgm:pt>
    <dgm:pt modelId="{C2E29C9B-1B04-4D0F-884B-53184464A0CF}" type="pres">
      <dgm:prSet presAssocID="{60B14AE1-BE8B-48F5-B9E4-627E3E3910A2}" presName="accentRepeatNode" presStyleLbl="solidFgAcc1" presStyleIdx="0" presStyleCnt="4" custLinFactNeighborX="4039" custLinFactNeighborY="1536"/>
      <dgm:spPr>
        <a:xfrm>
          <a:off x="105649" y="258908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975311A0-1439-46E2-8E1D-CB01AD834F95}" type="pres">
      <dgm:prSet presAssocID="{A9FE6BEA-BBFC-4D82-BFF8-16CA57ADEB27}" presName="text_2" presStyleLbl="node1" presStyleIdx="1" presStyleCnt="4">
        <dgm:presLayoutVars>
          <dgm:bulletEnabled val="1"/>
        </dgm:presLayoutVars>
      </dgm:prSet>
      <dgm:spPr/>
    </dgm:pt>
    <dgm:pt modelId="{45EBFAEE-A058-4127-A3E5-7248AE19A003}" type="pres">
      <dgm:prSet presAssocID="{A9FE6BEA-BBFC-4D82-BFF8-16CA57ADEB27}" presName="accent_2" presStyleCnt="0"/>
      <dgm:spPr/>
    </dgm:pt>
    <dgm:pt modelId="{C62BC85C-B34C-4F35-85DD-EF9C4FBEF2CF}" type="pres">
      <dgm:prSet presAssocID="{A9FE6BEA-BBFC-4D82-BFF8-16CA57ADEB27}" presName="accentRepeatNode" presStyleLbl="solidFgAcc1" presStyleIdx="1" presStyleCnt="4"/>
      <dgm:spPr>
        <a:xfrm>
          <a:off x="449271" y="1232304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-1469746"/>
              <a:satOff val="24508"/>
              <a:lumOff val="-58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5A4A04A5-4D00-4442-97C2-694047FE6AAC}" type="pres">
      <dgm:prSet presAssocID="{E6BC8EA5-EB83-422B-B458-DFB17713B422}" presName="text_3" presStyleLbl="node1" presStyleIdx="2" presStyleCnt="4" custScaleY="157423">
        <dgm:presLayoutVars>
          <dgm:bulletEnabled val="1"/>
        </dgm:presLayoutVars>
      </dgm:prSet>
      <dgm:spPr/>
    </dgm:pt>
    <dgm:pt modelId="{06872AE0-259D-4370-8B17-F0CF7B37B995}" type="pres">
      <dgm:prSet presAssocID="{E6BC8EA5-EB83-422B-B458-DFB17713B422}" presName="accent_3" presStyleCnt="0"/>
      <dgm:spPr/>
    </dgm:pt>
    <dgm:pt modelId="{75410455-6758-4137-A48C-492062AAE167}" type="pres">
      <dgm:prSet presAssocID="{E6BC8EA5-EB83-422B-B458-DFB17713B422}" presName="accentRepeatNode" presStyleLbl="solidFgAcc1" presStyleIdx="2" presStyleCnt="4"/>
      <dgm:spPr>
        <a:xfrm>
          <a:off x="449271" y="2218319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-2939492"/>
              <a:satOff val="49016"/>
              <a:lumOff val="-117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23AE5678-694C-4451-A071-1DA6A8872D1A}" type="pres">
      <dgm:prSet presAssocID="{5DD040F2-CC33-4F77-8813-6E723B6EA7B7}" presName="text_4" presStyleLbl="node1" presStyleIdx="3" presStyleCnt="4">
        <dgm:presLayoutVars>
          <dgm:bulletEnabled val="1"/>
        </dgm:presLayoutVars>
      </dgm:prSet>
      <dgm:spPr/>
    </dgm:pt>
    <dgm:pt modelId="{E4CBC7FB-330E-4280-9192-B2EEC750B62F}" type="pres">
      <dgm:prSet presAssocID="{5DD040F2-CC33-4F77-8813-6E723B6EA7B7}" presName="accent_4" presStyleCnt="0"/>
      <dgm:spPr/>
    </dgm:pt>
    <dgm:pt modelId="{A98F9A17-EE34-4534-B6D3-B3E4A48124DD}" type="pres">
      <dgm:prSet presAssocID="{5DD040F2-CC33-4F77-8813-6E723B6EA7B7}" presName="accentRepeatNode" presStyleLbl="solidFgAcc1" presStyleIdx="3" presStyleCnt="4" custLinFactNeighborX="-10433" custLinFactNeighborY="-6716"/>
      <dgm:spPr>
        <a:xfrm>
          <a:off x="0" y="3149159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rgbClr val="595B5D">
              <a:hueOff val="-4409238"/>
              <a:satOff val="73524"/>
              <a:lumOff val="-176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</dgm:ptLst>
  <dgm:cxnLst>
    <dgm:cxn modelId="{B76E3621-0090-411E-A61A-31D717923D34}" type="presOf" srcId="{3BC74C00-D5AA-4C59-BBD7-8DB4C360FB0A}" destId="{620A8DB8-0569-4BF8-8AB9-63BF087919CF}" srcOrd="0" destOrd="0" presId="urn:microsoft.com/office/officeart/2008/layout/VerticalCurvedList"/>
    <dgm:cxn modelId="{1DD5E36A-F6AE-4F9F-82F0-92D1A7EDE24D}" srcId="{E432792C-4683-460B-8C2C-E3684166E464}" destId="{E6BC8EA5-EB83-422B-B458-DFB17713B422}" srcOrd="2" destOrd="0" parTransId="{94E50FCB-B4C9-4013-8A7A-F9F938219D09}" sibTransId="{E3882867-2CD3-4EE7-89A7-966C874E910B}"/>
    <dgm:cxn modelId="{D5F21B4D-D4C8-474D-9D58-154ADD817668}" type="presOf" srcId="{60B14AE1-BE8B-48F5-B9E4-627E3E3910A2}" destId="{E536B88F-8FC2-4CA7-958C-821C131E4CDF}" srcOrd="0" destOrd="0" presId="urn:microsoft.com/office/officeart/2008/layout/VerticalCurvedList"/>
    <dgm:cxn modelId="{85C5BE70-23F4-4577-90B6-102FA0E03392}" type="presOf" srcId="{E6BC8EA5-EB83-422B-B458-DFB17713B422}" destId="{5A4A04A5-4D00-4442-97C2-694047FE6AAC}" srcOrd="0" destOrd="0" presId="urn:microsoft.com/office/officeart/2008/layout/VerticalCurvedList"/>
    <dgm:cxn modelId="{F5854797-1E85-48C8-B7B5-D0481EF3BE54}" srcId="{E432792C-4683-460B-8C2C-E3684166E464}" destId="{A9FE6BEA-BBFC-4D82-BFF8-16CA57ADEB27}" srcOrd="1" destOrd="0" parTransId="{3D7774BA-4780-49A7-BFAD-BD025F952648}" sibTransId="{0524CFC9-0D50-4F79-8898-EE592AD3289A}"/>
    <dgm:cxn modelId="{B547E197-3BAF-4F88-8DF3-8B3042EACD5D}" type="presOf" srcId="{A9FE6BEA-BBFC-4D82-BFF8-16CA57ADEB27}" destId="{975311A0-1439-46E2-8E1D-CB01AD834F95}" srcOrd="0" destOrd="0" presId="urn:microsoft.com/office/officeart/2008/layout/VerticalCurvedList"/>
    <dgm:cxn modelId="{5EAFEF98-FA33-4A3F-9B82-C3FEAF14962D}" srcId="{E432792C-4683-460B-8C2C-E3684166E464}" destId="{60B14AE1-BE8B-48F5-B9E4-627E3E3910A2}" srcOrd="0" destOrd="0" parTransId="{A5C10E73-2194-4800-BEC0-22186DB3F0C3}" sibTransId="{3BC74C00-D5AA-4C59-BBD7-8DB4C360FB0A}"/>
    <dgm:cxn modelId="{BF941FC0-236E-4A9D-9CA4-DE396DF0E4B9}" type="presOf" srcId="{5DD040F2-CC33-4F77-8813-6E723B6EA7B7}" destId="{23AE5678-694C-4451-A071-1DA6A8872D1A}" srcOrd="0" destOrd="0" presId="urn:microsoft.com/office/officeart/2008/layout/VerticalCurvedList"/>
    <dgm:cxn modelId="{FC66B1DD-C89E-43E5-A19E-1363B09A9F45}" type="presOf" srcId="{E432792C-4683-460B-8C2C-E3684166E464}" destId="{AC3953E4-BCB7-4E36-B84A-8015FAAF5AE0}" srcOrd="0" destOrd="0" presId="urn:microsoft.com/office/officeart/2008/layout/VerticalCurvedList"/>
    <dgm:cxn modelId="{5344CDDF-C32D-4D0A-9AE8-032A64BEB4A3}" srcId="{E432792C-4683-460B-8C2C-E3684166E464}" destId="{5DD040F2-CC33-4F77-8813-6E723B6EA7B7}" srcOrd="3" destOrd="0" parTransId="{159B1FD7-D1A0-42D5-BE44-C0E0D8958360}" sibTransId="{9CF87B69-9F9F-456E-8C28-4C71A767952A}"/>
    <dgm:cxn modelId="{0803FFE9-CF76-4DC2-9AAE-97E551545081}" type="presParOf" srcId="{AC3953E4-BCB7-4E36-B84A-8015FAAF5AE0}" destId="{EBFD47AE-3475-4761-8A79-C73C35DD7F6D}" srcOrd="0" destOrd="0" presId="urn:microsoft.com/office/officeart/2008/layout/VerticalCurvedList"/>
    <dgm:cxn modelId="{046B1926-8596-47B2-A1E6-CB5C9E1DCC4C}" type="presParOf" srcId="{EBFD47AE-3475-4761-8A79-C73C35DD7F6D}" destId="{6E567061-950C-4B2E-9A63-96DC96A367C8}" srcOrd="0" destOrd="0" presId="urn:microsoft.com/office/officeart/2008/layout/VerticalCurvedList"/>
    <dgm:cxn modelId="{0F468652-48C1-4EA2-9E5C-19062C564D63}" type="presParOf" srcId="{6E567061-950C-4B2E-9A63-96DC96A367C8}" destId="{8DECBDEB-2975-4018-873F-FE3C0AECEC12}" srcOrd="0" destOrd="0" presId="urn:microsoft.com/office/officeart/2008/layout/VerticalCurvedList"/>
    <dgm:cxn modelId="{70F94A50-869E-495F-8B5F-36BC278E716A}" type="presParOf" srcId="{6E567061-950C-4B2E-9A63-96DC96A367C8}" destId="{620A8DB8-0569-4BF8-8AB9-63BF087919CF}" srcOrd="1" destOrd="0" presId="urn:microsoft.com/office/officeart/2008/layout/VerticalCurvedList"/>
    <dgm:cxn modelId="{6243A819-1CBF-4B97-8C90-6C762D606ADD}" type="presParOf" srcId="{6E567061-950C-4B2E-9A63-96DC96A367C8}" destId="{D322DA67-28AC-47E0-9C2D-F393905A6896}" srcOrd="2" destOrd="0" presId="urn:microsoft.com/office/officeart/2008/layout/VerticalCurvedList"/>
    <dgm:cxn modelId="{350B2E05-5F30-4455-8DEB-A389A6A7437A}" type="presParOf" srcId="{6E567061-950C-4B2E-9A63-96DC96A367C8}" destId="{4DF7EC8E-2C27-4414-9004-576BB4720269}" srcOrd="3" destOrd="0" presId="urn:microsoft.com/office/officeart/2008/layout/VerticalCurvedList"/>
    <dgm:cxn modelId="{B00FEC2F-1214-4DB8-97F3-3271F1300D1D}" type="presParOf" srcId="{EBFD47AE-3475-4761-8A79-C73C35DD7F6D}" destId="{E536B88F-8FC2-4CA7-958C-821C131E4CDF}" srcOrd="1" destOrd="0" presId="urn:microsoft.com/office/officeart/2008/layout/VerticalCurvedList"/>
    <dgm:cxn modelId="{8C9267D2-7173-4535-88C5-5DFB769486B7}" type="presParOf" srcId="{EBFD47AE-3475-4761-8A79-C73C35DD7F6D}" destId="{B224FC0C-B968-4632-913A-E223C5925D65}" srcOrd="2" destOrd="0" presId="urn:microsoft.com/office/officeart/2008/layout/VerticalCurvedList"/>
    <dgm:cxn modelId="{3D88120D-0800-4971-AB7A-4DBF0F8DA78D}" type="presParOf" srcId="{B224FC0C-B968-4632-913A-E223C5925D65}" destId="{C2E29C9B-1B04-4D0F-884B-53184464A0CF}" srcOrd="0" destOrd="0" presId="urn:microsoft.com/office/officeart/2008/layout/VerticalCurvedList"/>
    <dgm:cxn modelId="{FF22FF7B-D991-4A2C-87F1-9350236BD959}" type="presParOf" srcId="{EBFD47AE-3475-4761-8A79-C73C35DD7F6D}" destId="{975311A0-1439-46E2-8E1D-CB01AD834F95}" srcOrd="3" destOrd="0" presId="urn:microsoft.com/office/officeart/2008/layout/VerticalCurvedList"/>
    <dgm:cxn modelId="{DB90A3B8-12D2-412F-802B-578E96A88D51}" type="presParOf" srcId="{EBFD47AE-3475-4761-8A79-C73C35DD7F6D}" destId="{45EBFAEE-A058-4127-A3E5-7248AE19A003}" srcOrd="4" destOrd="0" presId="urn:microsoft.com/office/officeart/2008/layout/VerticalCurvedList"/>
    <dgm:cxn modelId="{0767E0C7-1BAA-4A7B-B79A-209612477B19}" type="presParOf" srcId="{45EBFAEE-A058-4127-A3E5-7248AE19A003}" destId="{C62BC85C-B34C-4F35-85DD-EF9C4FBEF2CF}" srcOrd="0" destOrd="0" presId="urn:microsoft.com/office/officeart/2008/layout/VerticalCurvedList"/>
    <dgm:cxn modelId="{67DF4BAD-6E37-4ED5-A566-FC796546D814}" type="presParOf" srcId="{EBFD47AE-3475-4761-8A79-C73C35DD7F6D}" destId="{5A4A04A5-4D00-4442-97C2-694047FE6AAC}" srcOrd="5" destOrd="0" presId="urn:microsoft.com/office/officeart/2008/layout/VerticalCurvedList"/>
    <dgm:cxn modelId="{F0323098-8DE4-4C2A-86FE-146555B7918E}" type="presParOf" srcId="{EBFD47AE-3475-4761-8A79-C73C35DD7F6D}" destId="{06872AE0-259D-4370-8B17-F0CF7B37B995}" srcOrd="6" destOrd="0" presId="urn:microsoft.com/office/officeart/2008/layout/VerticalCurvedList"/>
    <dgm:cxn modelId="{D4E5D375-229A-4EA8-9E41-784566720B82}" type="presParOf" srcId="{06872AE0-259D-4370-8B17-F0CF7B37B995}" destId="{75410455-6758-4137-A48C-492062AAE167}" srcOrd="0" destOrd="0" presId="urn:microsoft.com/office/officeart/2008/layout/VerticalCurvedList"/>
    <dgm:cxn modelId="{1989E550-7EC2-44B3-9E6D-8C3260FF614E}" type="presParOf" srcId="{EBFD47AE-3475-4761-8A79-C73C35DD7F6D}" destId="{23AE5678-694C-4451-A071-1DA6A8872D1A}" srcOrd="7" destOrd="0" presId="urn:microsoft.com/office/officeart/2008/layout/VerticalCurvedList"/>
    <dgm:cxn modelId="{7A1701FA-3384-4DE1-A918-8BA3A90FECDC}" type="presParOf" srcId="{EBFD47AE-3475-4761-8A79-C73C35DD7F6D}" destId="{E4CBC7FB-330E-4280-9192-B2EEC750B62F}" srcOrd="8" destOrd="0" presId="urn:microsoft.com/office/officeart/2008/layout/VerticalCurvedList"/>
    <dgm:cxn modelId="{75E8A0F6-F9D9-4910-A42B-99C7B2E4C994}" type="presParOf" srcId="{E4CBC7FB-330E-4280-9192-B2EEC750B62F}" destId="{A98F9A17-EE34-4534-B6D3-B3E4A48124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B93A99-69D9-436A-9036-F51BD25449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5E91B16-ED2B-4A5B-B8F8-F82CD0D222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This budget represents an investment plan for our school’s students, employees and the community as a whole.</a:t>
          </a:r>
        </a:p>
      </dgm:t>
    </dgm:pt>
    <dgm:pt modelId="{60284D49-384C-4BC2-92A6-779405BCB9F3}" type="parTrans" cxnId="{B8C4E1B1-73A1-48E4-9EA8-BD6F33B7996D}">
      <dgm:prSet/>
      <dgm:spPr/>
      <dgm:t>
        <a:bodyPr/>
        <a:lstStyle/>
        <a:p>
          <a:endParaRPr lang="en-US"/>
        </a:p>
      </dgm:t>
    </dgm:pt>
    <dgm:pt modelId="{595EFE52-8308-412F-AD5A-447F4029FD61}" type="sibTrans" cxnId="{B8C4E1B1-73A1-48E4-9EA8-BD6F33B7996D}">
      <dgm:prSet/>
      <dgm:spPr/>
      <dgm:t>
        <a:bodyPr/>
        <a:lstStyle/>
        <a:p>
          <a:endParaRPr lang="en-US"/>
        </a:p>
      </dgm:t>
    </dgm:pt>
    <dgm:pt modelId="{1933A844-D453-44E0-A49D-7D297CFCA2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The budget recommendations are tied directly to the school’s strategic vision and direction.</a:t>
          </a:r>
        </a:p>
      </dgm:t>
    </dgm:pt>
    <dgm:pt modelId="{A0E4C775-150E-48CA-8E9F-34928982F093}" type="parTrans" cxnId="{57910935-A255-454A-AA9A-BE1AD70FC1C7}">
      <dgm:prSet/>
      <dgm:spPr/>
      <dgm:t>
        <a:bodyPr/>
        <a:lstStyle/>
        <a:p>
          <a:endParaRPr lang="en-US"/>
        </a:p>
      </dgm:t>
    </dgm:pt>
    <dgm:pt modelId="{3047AAFC-BE78-4046-AFF8-247D85E87BF7}" type="sibTrans" cxnId="{57910935-A255-454A-AA9A-BE1AD70FC1C7}">
      <dgm:prSet/>
      <dgm:spPr/>
      <dgm:t>
        <a:bodyPr/>
        <a:lstStyle/>
        <a:p>
          <a:endParaRPr lang="en-US"/>
        </a:p>
      </dgm:t>
    </dgm:pt>
    <dgm:pt modelId="{027D3DE2-F2D3-4AEC-955E-D0C13CD6F0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The proposed budget for the general operations of the school are reflected at </a:t>
          </a:r>
          <a:r>
            <a:rPr lang="en-US" sz="1800" u="sng"/>
            <a:t>$8,292,302</a:t>
          </a:r>
          <a:endParaRPr lang="en-US" sz="1800"/>
        </a:p>
      </dgm:t>
    </dgm:pt>
    <dgm:pt modelId="{6946E1CF-11BA-4CE0-9B04-DA55CA945D12}" type="parTrans" cxnId="{4FDEB260-8767-4D8F-AFDD-3C04DF6D7970}">
      <dgm:prSet/>
      <dgm:spPr/>
      <dgm:t>
        <a:bodyPr/>
        <a:lstStyle/>
        <a:p>
          <a:endParaRPr lang="en-US"/>
        </a:p>
      </dgm:t>
    </dgm:pt>
    <dgm:pt modelId="{2B033F52-397E-490A-AC9C-574FE8580A64}" type="sibTrans" cxnId="{4FDEB260-8767-4D8F-AFDD-3C04DF6D7970}">
      <dgm:prSet/>
      <dgm:spPr/>
      <dgm:t>
        <a:bodyPr/>
        <a:lstStyle/>
        <a:p>
          <a:endParaRPr lang="en-US"/>
        </a:p>
      </dgm:t>
    </dgm:pt>
    <dgm:pt modelId="{EAB82611-B800-467B-B26D-70F2EC7631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This investment plan for FY26 accommodates a student population that is projected to be 469 students, which is an increase of </a:t>
          </a:r>
          <a:r>
            <a:rPr lang="en-US" sz="1800" u="sng"/>
            <a:t> 23</a:t>
          </a:r>
          <a:r>
            <a:rPr lang="en-US" sz="1800"/>
            <a:t> students from </a:t>
          </a:r>
          <a:r>
            <a:rPr lang="en-US" sz="1800">
              <a:latin typeface="Arial Black"/>
            </a:rPr>
            <a:t>FY25</a:t>
          </a:r>
          <a:r>
            <a:rPr lang="en-US" sz="1800"/>
            <a:t>.</a:t>
          </a:r>
        </a:p>
      </dgm:t>
    </dgm:pt>
    <dgm:pt modelId="{5AD016B5-3D3B-4B48-930D-D3410FD3A6BE}" type="parTrans" cxnId="{98EB66CB-CF8D-43B4-BE48-B2E3D92C0DCB}">
      <dgm:prSet/>
      <dgm:spPr/>
      <dgm:t>
        <a:bodyPr/>
        <a:lstStyle/>
        <a:p>
          <a:endParaRPr lang="en-US"/>
        </a:p>
      </dgm:t>
    </dgm:pt>
    <dgm:pt modelId="{FD15812B-03D3-46E2-B5A7-8BEBCCA76139}" type="sibTrans" cxnId="{98EB66CB-CF8D-43B4-BE48-B2E3D92C0DCB}">
      <dgm:prSet/>
      <dgm:spPr/>
      <dgm:t>
        <a:bodyPr/>
        <a:lstStyle/>
        <a:p>
          <a:endParaRPr lang="en-US"/>
        </a:p>
      </dgm:t>
    </dgm:pt>
    <dgm:pt modelId="{06155CF6-0B61-4A49-8ED9-2282E530FBBC}" type="pres">
      <dgm:prSet presAssocID="{D3B93A99-69D9-436A-9036-F51BD25449E7}" presName="root" presStyleCnt="0">
        <dgm:presLayoutVars>
          <dgm:dir/>
          <dgm:resizeHandles val="exact"/>
        </dgm:presLayoutVars>
      </dgm:prSet>
      <dgm:spPr/>
    </dgm:pt>
    <dgm:pt modelId="{AE7047E4-C0B4-42D1-A0D2-71D593B4D4D1}" type="pres">
      <dgm:prSet presAssocID="{15E91B16-ED2B-4A5B-B8F8-F82CD0D222E2}" presName="compNode" presStyleCnt="0"/>
      <dgm:spPr/>
    </dgm:pt>
    <dgm:pt modelId="{0CDEB3A0-4736-4CF8-BA9C-D22820D222B9}" type="pres">
      <dgm:prSet presAssocID="{15E91B16-ED2B-4A5B-B8F8-F82CD0D222E2}" presName="bgRect" presStyleLbl="bgShp" presStyleIdx="0" presStyleCnt="4" custScaleY="166399"/>
      <dgm:spPr/>
    </dgm:pt>
    <dgm:pt modelId="{2E7165D1-CF0C-40A8-93E4-3D78C66F5F20}" type="pres">
      <dgm:prSet presAssocID="{15E91B16-ED2B-4A5B-B8F8-F82CD0D222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90C274A-088B-42AE-A9DD-FA9E0516A85A}" type="pres">
      <dgm:prSet presAssocID="{15E91B16-ED2B-4A5B-B8F8-F82CD0D222E2}" presName="spaceRect" presStyleCnt="0"/>
      <dgm:spPr/>
    </dgm:pt>
    <dgm:pt modelId="{2E65AD20-1A20-46D0-904F-B0199D7F0F33}" type="pres">
      <dgm:prSet presAssocID="{15E91B16-ED2B-4A5B-B8F8-F82CD0D222E2}" presName="parTx" presStyleLbl="revTx" presStyleIdx="0" presStyleCnt="4" custAng="0" custLinFactNeighborX="0" custLinFactNeighborY="-197">
        <dgm:presLayoutVars>
          <dgm:chMax val="0"/>
          <dgm:chPref val="0"/>
        </dgm:presLayoutVars>
      </dgm:prSet>
      <dgm:spPr/>
    </dgm:pt>
    <dgm:pt modelId="{4DE8A5A5-5369-4101-AFCD-064CE2293EF7}" type="pres">
      <dgm:prSet presAssocID="{595EFE52-8308-412F-AD5A-447F4029FD61}" presName="sibTrans" presStyleCnt="0"/>
      <dgm:spPr/>
    </dgm:pt>
    <dgm:pt modelId="{99F6B105-A99B-4EAA-9B61-BAA4D301630D}" type="pres">
      <dgm:prSet presAssocID="{1933A844-D453-44E0-A49D-7D297CFCA24A}" presName="compNode" presStyleCnt="0"/>
      <dgm:spPr/>
    </dgm:pt>
    <dgm:pt modelId="{805B4116-8872-409C-9BBD-1612E432A217}" type="pres">
      <dgm:prSet presAssocID="{1933A844-D453-44E0-A49D-7D297CFCA24A}" presName="bgRect" presStyleLbl="bgShp" presStyleIdx="1" presStyleCnt="4" custScaleY="155493"/>
      <dgm:spPr/>
    </dgm:pt>
    <dgm:pt modelId="{8B9DC135-1D47-4E72-B55A-66A8F00D5928}" type="pres">
      <dgm:prSet presAssocID="{1933A844-D453-44E0-A49D-7D297CFCA2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C64A9A89-87EF-494E-AC5C-04EE2B5A7119}" type="pres">
      <dgm:prSet presAssocID="{1933A844-D453-44E0-A49D-7D297CFCA24A}" presName="spaceRect" presStyleCnt="0"/>
      <dgm:spPr/>
    </dgm:pt>
    <dgm:pt modelId="{B2BAD217-017C-474F-AA81-C9C89BF6F0E2}" type="pres">
      <dgm:prSet presAssocID="{1933A844-D453-44E0-A49D-7D297CFCA24A}" presName="parTx" presStyleLbl="revTx" presStyleIdx="1" presStyleCnt="4">
        <dgm:presLayoutVars>
          <dgm:chMax val="0"/>
          <dgm:chPref val="0"/>
        </dgm:presLayoutVars>
      </dgm:prSet>
      <dgm:spPr/>
    </dgm:pt>
    <dgm:pt modelId="{E980CCF9-235F-4FDA-BD47-01D14F87863F}" type="pres">
      <dgm:prSet presAssocID="{3047AAFC-BE78-4046-AFF8-247D85E87BF7}" presName="sibTrans" presStyleCnt="0"/>
      <dgm:spPr/>
    </dgm:pt>
    <dgm:pt modelId="{AC6971AA-EB9B-43FC-AA4A-3667D8840C15}" type="pres">
      <dgm:prSet presAssocID="{027D3DE2-F2D3-4AEC-955E-D0C13CD6F0DD}" presName="compNode" presStyleCnt="0"/>
      <dgm:spPr/>
    </dgm:pt>
    <dgm:pt modelId="{30F25B1F-5247-4B01-A07E-C05895440AEF}" type="pres">
      <dgm:prSet presAssocID="{027D3DE2-F2D3-4AEC-955E-D0C13CD6F0DD}" presName="bgRect" presStyleLbl="bgShp" presStyleIdx="2" presStyleCnt="4" custScaleY="152628"/>
      <dgm:spPr/>
    </dgm:pt>
    <dgm:pt modelId="{D7A377D4-0913-47A8-8629-0DCD3C2E3805}" type="pres">
      <dgm:prSet presAssocID="{027D3DE2-F2D3-4AEC-955E-D0C13CD6F0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BDC5980-96D4-48D8-8454-F111120934E0}" type="pres">
      <dgm:prSet presAssocID="{027D3DE2-F2D3-4AEC-955E-D0C13CD6F0DD}" presName="spaceRect" presStyleCnt="0"/>
      <dgm:spPr/>
    </dgm:pt>
    <dgm:pt modelId="{BBE4DFAB-966A-47F3-BD5F-75688D5ECCE9}" type="pres">
      <dgm:prSet presAssocID="{027D3DE2-F2D3-4AEC-955E-D0C13CD6F0DD}" presName="parTx" presStyleLbl="revTx" presStyleIdx="2" presStyleCnt="4">
        <dgm:presLayoutVars>
          <dgm:chMax val="0"/>
          <dgm:chPref val="0"/>
        </dgm:presLayoutVars>
      </dgm:prSet>
      <dgm:spPr/>
    </dgm:pt>
    <dgm:pt modelId="{72403CA0-BEF4-4D6F-BE6F-A4CB3D82F80B}" type="pres">
      <dgm:prSet presAssocID="{2B033F52-397E-490A-AC9C-574FE8580A64}" presName="sibTrans" presStyleCnt="0"/>
      <dgm:spPr/>
    </dgm:pt>
    <dgm:pt modelId="{6976FE0E-2CD5-4665-8D81-FE756CA28FCC}" type="pres">
      <dgm:prSet presAssocID="{EAB82611-B800-467B-B26D-70F2EC763135}" presName="compNode" presStyleCnt="0"/>
      <dgm:spPr/>
    </dgm:pt>
    <dgm:pt modelId="{5287CAD5-57D7-4C4C-B5E6-B72116E119BF}" type="pres">
      <dgm:prSet presAssocID="{EAB82611-B800-467B-B26D-70F2EC763135}" presName="bgRect" presStyleLbl="bgShp" presStyleIdx="3" presStyleCnt="4" custScaleY="247038"/>
      <dgm:spPr/>
    </dgm:pt>
    <dgm:pt modelId="{65624F1B-DDED-4559-AC6B-006DAA556F94}" type="pres">
      <dgm:prSet presAssocID="{EAB82611-B800-467B-B26D-70F2EC7631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41D4AB1-2C41-4D5B-87F2-056CEE52DDDB}" type="pres">
      <dgm:prSet presAssocID="{EAB82611-B800-467B-B26D-70F2EC763135}" presName="spaceRect" presStyleCnt="0"/>
      <dgm:spPr/>
    </dgm:pt>
    <dgm:pt modelId="{2A8464A3-EF27-4728-9233-CA8FC47AC5C0}" type="pres">
      <dgm:prSet presAssocID="{EAB82611-B800-467B-B26D-70F2EC763135}" presName="parTx" presStyleLbl="revTx" presStyleIdx="3" presStyleCnt="4" custScaleX="102648">
        <dgm:presLayoutVars>
          <dgm:chMax val="0"/>
          <dgm:chPref val="0"/>
        </dgm:presLayoutVars>
      </dgm:prSet>
      <dgm:spPr/>
    </dgm:pt>
  </dgm:ptLst>
  <dgm:cxnLst>
    <dgm:cxn modelId="{87CA912C-152E-4F2D-AAB9-D4566A491FE5}" type="presOf" srcId="{1933A844-D453-44E0-A49D-7D297CFCA24A}" destId="{B2BAD217-017C-474F-AA81-C9C89BF6F0E2}" srcOrd="0" destOrd="0" presId="urn:microsoft.com/office/officeart/2018/2/layout/IconVerticalSolidList"/>
    <dgm:cxn modelId="{57910935-A255-454A-AA9A-BE1AD70FC1C7}" srcId="{D3B93A99-69D9-436A-9036-F51BD25449E7}" destId="{1933A844-D453-44E0-A49D-7D297CFCA24A}" srcOrd="1" destOrd="0" parTransId="{A0E4C775-150E-48CA-8E9F-34928982F093}" sibTransId="{3047AAFC-BE78-4046-AFF8-247D85E87BF7}"/>
    <dgm:cxn modelId="{4FDEB260-8767-4D8F-AFDD-3C04DF6D7970}" srcId="{D3B93A99-69D9-436A-9036-F51BD25449E7}" destId="{027D3DE2-F2D3-4AEC-955E-D0C13CD6F0DD}" srcOrd="2" destOrd="0" parTransId="{6946E1CF-11BA-4CE0-9B04-DA55CA945D12}" sibTransId="{2B033F52-397E-490A-AC9C-574FE8580A64}"/>
    <dgm:cxn modelId="{09922D69-670C-4940-B72F-1663149947A1}" type="presOf" srcId="{15E91B16-ED2B-4A5B-B8F8-F82CD0D222E2}" destId="{2E65AD20-1A20-46D0-904F-B0199D7F0F33}" srcOrd="0" destOrd="0" presId="urn:microsoft.com/office/officeart/2018/2/layout/IconVerticalSolidList"/>
    <dgm:cxn modelId="{E43BAD6A-F4D3-47A8-ABF6-F8BAA40FD4B3}" type="presOf" srcId="{EAB82611-B800-467B-B26D-70F2EC763135}" destId="{2A8464A3-EF27-4728-9233-CA8FC47AC5C0}" srcOrd="0" destOrd="0" presId="urn:microsoft.com/office/officeart/2018/2/layout/IconVerticalSolidList"/>
    <dgm:cxn modelId="{B2BDCA58-ACF9-4F7E-ABDF-67E926DDE324}" type="presOf" srcId="{D3B93A99-69D9-436A-9036-F51BD25449E7}" destId="{06155CF6-0B61-4A49-8ED9-2282E530FBBC}" srcOrd="0" destOrd="0" presId="urn:microsoft.com/office/officeart/2018/2/layout/IconVerticalSolidList"/>
    <dgm:cxn modelId="{F48492A7-18FD-43C5-B586-467CF70B946A}" type="presOf" srcId="{027D3DE2-F2D3-4AEC-955E-D0C13CD6F0DD}" destId="{BBE4DFAB-966A-47F3-BD5F-75688D5ECCE9}" srcOrd="0" destOrd="0" presId="urn:microsoft.com/office/officeart/2018/2/layout/IconVerticalSolidList"/>
    <dgm:cxn modelId="{B8C4E1B1-73A1-48E4-9EA8-BD6F33B7996D}" srcId="{D3B93A99-69D9-436A-9036-F51BD25449E7}" destId="{15E91B16-ED2B-4A5B-B8F8-F82CD0D222E2}" srcOrd="0" destOrd="0" parTransId="{60284D49-384C-4BC2-92A6-779405BCB9F3}" sibTransId="{595EFE52-8308-412F-AD5A-447F4029FD61}"/>
    <dgm:cxn modelId="{98EB66CB-CF8D-43B4-BE48-B2E3D92C0DCB}" srcId="{D3B93A99-69D9-436A-9036-F51BD25449E7}" destId="{EAB82611-B800-467B-B26D-70F2EC763135}" srcOrd="3" destOrd="0" parTransId="{5AD016B5-3D3B-4B48-930D-D3410FD3A6BE}" sibTransId="{FD15812B-03D3-46E2-B5A7-8BEBCCA76139}"/>
    <dgm:cxn modelId="{1DE6FC22-E8EF-438B-BD72-F49B3CDC0D30}" type="presParOf" srcId="{06155CF6-0B61-4A49-8ED9-2282E530FBBC}" destId="{AE7047E4-C0B4-42D1-A0D2-71D593B4D4D1}" srcOrd="0" destOrd="0" presId="urn:microsoft.com/office/officeart/2018/2/layout/IconVerticalSolidList"/>
    <dgm:cxn modelId="{9380BA8A-4AAF-4BDA-B76A-0AE0F7A79F73}" type="presParOf" srcId="{AE7047E4-C0B4-42D1-A0D2-71D593B4D4D1}" destId="{0CDEB3A0-4736-4CF8-BA9C-D22820D222B9}" srcOrd="0" destOrd="0" presId="urn:microsoft.com/office/officeart/2018/2/layout/IconVerticalSolidList"/>
    <dgm:cxn modelId="{E58205DF-B64C-44B6-89A0-7760FC94098B}" type="presParOf" srcId="{AE7047E4-C0B4-42D1-A0D2-71D593B4D4D1}" destId="{2E7165D1-CF0C-40A8-93E4-3D78C66F5F20}" srcOrd="1" destOrd="0" presId="urn:microsoft.com/office/officeart/2018/2/layout/IconVerticalSolidList"/>
    <dgm:cxn modelId="{D89C67BB-C5B1-4228-A864-C0FBB5AEA18D}" type="presParOf" srcId="{AE7047E4-C0B4-42D1-A0D2-71D593B4D4D1}" destId="{C90C274A-088B-42AE-A9DD-FA9E0516A85A}" srcOrd="2" destOrd="0" presId="urn:microsoft.com/office/officeart/2018/2/layout/IconVerticalSolidList"/>
    <dgm:cxn modelId="{39B8C490-648C-47A6-AADD-F61532D66E4A}" type="presParOf" srcId="{AE7047E4-C0B4-42D1-A0D2-71D593B4D4D1}" destId="{2E65AD20-1A20-46D0-904F-B0199D7F0F33}" srcOrd="3" destOrd="0" presId="urn:microsoft.com/office/officeart/2018/2/layout/IconVerticalSolidList"/>
    <dgm:cxn modelId="{9B5C2BDD-0B0B-459D-B307-6B92822E0B1B}" type="presParOf" srcId="{06155CF6-0B61-4A49-8ED9-2282E530FBBC}" destId="{4DE8A5A5-5369-4101-AFCD-064CE2293EF7}" srcOrd="1" destOrd="0" presId="urn:microsoft.com/office/officeart/2018/2/layout/IconVerticalSolidList"/>
    <dgm:cxn modelId="{6815F6F7-4BBF-43CA-8D33-4C786F02ED53}" type="presParOf" srcId="{06155CF6-0B61-4A49-8ED9-2282E530FBBC}" destId="{99F6B105-A99B-4EAA-9B61-BAA4D301630D}" srcOrd="2" destOrd="0" presId="urn:microsoft.com/office/officeart/2018/2/layout/IconVerticalSolidList"/>
    <dgm:cxn modelId="{50923A35-0183-4FDF-94DD-73D09B957847}" type="presParOf" srcId="{99F6B105-A99B-4EAA-9B61-BAA4D301630D}" destId="{805B4116-8872-409C-9BBD-1612E432A217}" srcOrd="0" destOrd="0" presId="urn:microsoft.com/office/officeart/2018/2/layout/IconVerticalSolidList"/>
    <dgm:cxn modelId="{7AB54255-EC1B-4C41-87EF-F3B629C2269A}" type="presParOf" srcId="{99F6B105-A99B-4EAA-9B61-BAA4D301630D}" destId="{8B9DC135-1D47-4E72-B55A-66A8F00D5928}" srcOrd="1" destOrd="0" presId="urn:microsoft.com/office/officeart/2018/2/layout/IconVerticalSolidList"/>
    <dgm:cxn modelId="{6BE8FFFC-147A-4820-821D-F64CD2A277E8}" type="presParOf" srcId="{99F6B105-A99B-4EAA-9B61-BAA4D301630D}" destId="{C64A9A89-87EF-494E-AC5C-04EE2B5A7119}" srcOrd="2" destOrd="0" presId="urn:microsoft.com/office/officeart/2018/2/layout/IconVerticalSolidList"/>
    <dgm:cxn modelId="{C658F28C-3E38-4A13-8A6A-4E3A1E3268A8}" type="presParOf" srcId="{99F6B105-A99B-4EAA-9B61-BAA4D301630D}" destId="{B2BAD217-017C-474F-AA81-C9C89BF6F0E2}" srcOrd="3" destOrd="0" presId="urn:microsoft.com/office/officeart/2018/2/layout/IconVerticalSolidList"/>
    <dgm:cxn modelId="{5E40C30C-169C-4EF3-82D6-EBE18BA1BD53}" type="presParOf" srcId="{06155CF6-0B61-4A49-8ED9-2282E530FBBC}" destId="{E980CCF9-235F-4FDA-BD47-01D14F87863F}" srcOrd="3" destOrd="0" presId="urn:microsoft.com/office/officeart/2018/2/layout/IconVerticalSolidList"/>
    <dgm:cxn modelId="{2DA245F8-1134-4C0C-9259-FE44801A6E9E}" type="presParOf" srcId="{06155CF6-0B61-4A49-8ED9-2282E530FBBC}" destId="{AC6971AA-EB9B-43FC-AA4A-3667D8840C15}" srcOrd="4" destOrd="0" presId="urn:microsoft.com/office/officeart/2018/2/layout/IconVerticalSolidList"/>
    <dgm:cxn modelId="{036BF251-7DCF-4C48-8F52-38C60C144EBD}" type="presParOf" srcId="{AC6971AA-EB9B-43FC-AA4A-3667D8840C15}" destId="{30F25B1F-5247-4B01-A07E-C05895440AEF}" srcOrd="0" destOrd="0" presId="urn:microsoft.com/office/officeart/2018/2/layout/IconVerticalSolidList"/>
    <dgm:cxn modelId="{8333B056-D0ED-43E5-9E14-85935EA549CC}" type="presParOf" srcId="{AC6971AA-EB9B-43FC-AA4A-3667D8840C15}" destId="{D7A377D4-0913-47A8-8629-0DCD3C2E3805}" srcOrd="1" destOrd="0" presId="urn:microsoft.com/office/officeart/2018/2/layout/IconVerticalSolidList"/>
    <dgm:cxn modelId="{C2608E9B-E44A-4A5A-830E-9D8A93FE0FD7}" type="presParOf" srcId="{AC6971AA-EB9B-43FC-AA4A-3667D8840C15}" destId="{2BDC5980-96D4-48D8-8454-F111120934E0}" srcOrd="2" destOrd="0" presId="urn:microsoft.com/office/officeart/2018/2/layout/IconVerticalSolidList"/>
    <dgm:cxn modelId="{0B11867D-8680-4DB6-84F1-0C5CF15A9585}" type="presParOf" srcId="{AC6971AA-EB9B-43FC-AA4A-3667D8840C15}" destId="{BBE4DFAB-966A-47F3-BD5F-75688D5ECCE9}" srcOrd="3" destOrd="0" presId="urn:microsoft.com/office/officeart/2018/2/layout/IconVerticalSolidList"/>
    <dgm:cxn modelId="{5FD12E91-D178-4783-BE19-C9F5B62147A7}" type="presParOf" srcId="{06155CF6-0B61-4A49-8ED9-2282E530FBBC}" destId="{72403CA0-BEF4-4D6F-BE6F-A4CB3D82F80B}" srcOrd="5" destOrd="0" presId="urn:microsoft.com/office/officeart/2018/2/layout/IconVerticalSolidList"/>
    <dgm:cxn modelId="{867C584C-4529-4A87-BE9E-D587E309B5A5}" type="presParOf" srcId="{06155CF6-0B61-4A49-8ED9-2282E530FBBC}" destId="{6976FE0E-2CD5-4665-8D81-FE756CA28FCC}" srcOrd="6" destOrd="0" presId="urn:microsoft.com/office/officeart/2018/2/layout/IconVerticalSolidList"/>
    <dgm:cxn modelId="{17699E12-4FA2-4D36-AAE5-39A38E18555C}" type="presParOf" srcId="{6976FE0E-2CD5-4665-8D81-FE756CA28FCC}" destId="{5287CAD5-57D7-4C4C-B5E6-B72116E119BF}" srcOrd="0" destOrd="0" presId="urn:microsoft.com/office/officeart/2018/2/layout/IconVerticalSolidList"/>
    <dgm:cxn modelId="{5C40DA36-A29A-4CB9-AAAA-B8CCAFC8647A}" type="presParOf" srcId="{6976FE0E-2CD5-4665-8D81-FE756CA28FCC}" destId="{65624F1B-DDED-4559-AC6B-006DAA556F94}" srcOrd="1" destOrd="0" presId="urn:microsoft.com/office/officeart/2018/2/layout/IconVerticalSolidList"/>
    <dgm:cxn modelId="{9B0601DF-42C7-46E8-9E47-1517BD9CD205}" type="presParOf" srcId="{6976FE0E-2CD5-4665-8D81-FE756CA28FCC}" destId="{441D4AB1-2C41-4D5B-87F2-056CEE52DDDB}" srcOrd="2" destOrd="0" presId="urn:microsoft.com/office/officeart/2018/2/layout/IconVerticalSolidList"/>
    <dgm:cxn modelId="{9AAA59A5-89CC-4014-8333-8F7F2B846B4A}" type="presParOf" srcId="{6976FE0E-2CD5-4665-8D81-FE756CA28FCC}" destId="{2A8464A3-EF27-4728-9233-CA8FC47AC5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E2D9D8-0631-4FF8-A5E9-7CC46768789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73FD818-638B-41FF-B143-B7B2FE5508B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 u="sng"/>
            <a:t>Overview</a:t>
          </a:r>
          <a:endParaRPr lang="en-US" sz="3200"/>
        </a:p>
      </dgm:t>
    </dgm:pt>
    <dgm:pt modelId="{133586D8-4658-4B62-9DA0-DE180D4D81FD}" type="parTrans" cxnId="{FB6701E3-7268-43A4-B76D-FF852B343B65}">
      <dgm:prSet/>
      <dgm:spPr/>
      <dgm:t>
        <a:bodyPr/>
        <a:lstStyle/>
        <a:p>
          <a:endParaRPr lang="en-US"/>
        </a:p>
      </dgm:t>
    </dgm:pt>
    <dgm:pt modelId="{95570ACA-652E-4DD5-B00A-D9059C8903CC}" type="sibTrans" cxnId="{FB6701E3-7268-43A4-B76D-FF852B343B65}">
      <dgm:prSet/>
      <dgm:spPr/>
      <dgm:t>
        <a:bodyPr/>
        <a:lstStyle/>
        <a:p>
          <a:endParaRPr lang="en-US"/>
        </a:p>
      </dgm:t>
    </dgm:pt>
    <dgm:pt modelId="{1873B92A-C3B8-4D92-8D82-A6BDDA1199A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Arial Black"/>
            </a:rPr>
            <a:t>* </a:t>
          </a:r>
          <a:r>
            <a:rPr lang="en-US"/>
            <a:t>The district is piloting a zero-based budgeting (ZBB) process for Signature and Turnaround Program Funds this year. </a:t>
          </a:r>
        </a:p>
      </dgm:t>
    </dgm:pt>
    <dgm:pt modelId="{CFE1E0F9-59E9-4AEE-9BC4-315FAEEAA7F9}" type="parTrans" cxnId="{96F9405F-8916-455E-BDF4-E99D6D0A74AE}">
      <dgm:prSet/>
      <dgm:spPr/>
      <dgm:t>
        <a:bodyPr/>
        <a:lstStyle/>
        <a:p>
          <a:endParaRPr lang="en-US"/>
        </a:p>
      </dgm:t>
    </dgm:pt>
    <dgm:pt modelId="{759AF8DD-4134-409A-9706-E4FBD43853B7}" type="sibTrans" cxnId="{96F9405F-8916-455E-BDF4-E99D6D0A74AE}">
      <dgm:prSet/>
      <dgm:spPr/>
      <dgm:t>
        <a:bodyPr/>
        <a:lstStyle/>
        <a:p>
          <a:endParaRPr lang="en-US"/>
        </a:p>
      </dgm:t>
    </dgm:pt>
    <dgm:pt modelId="{82A814D1-4523-4DC6-B2D4-08C75A31C79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Arial Black"/>
            </a:rPr>
            <a:t>* </a:t>
          </a:r>
          <a:r>
            <a:rPr lang="en-US"/>
            <a:t>Zero-based budgeting (ZBB) is a budgeting process that </a:t>
          </a:r>
          <a:r>
            <a:rPr lang="en-US" u="sng"/>
            <a:t>allocates funding based on program efficiency and necessity rather than budget history.</a:t>
          </a:r>
          <a:r>
            <a:rPr lang="en-US"/>
            <a:t> As opposed to traditional budgeting, no item is automatically included in the next budget. </a:t>
          </a:r>
        </a:p>
      </dgm:t>
    </dgm:pt>
    <dgm:pt modelId="{1AD7C0C3-00DD-44CD-859F-E2FE9768A3A9}" type="parTrans" cxnId="{0983AA70-6D43-4C34-BFFD-D4124A467C18}">
      <dgm:prSet/>
      <dgm:spPr/>
      <dgm:t>
        <a:bodyPr/>
        <a:lstStyle/>
        <a:p>
          <a:endParaRPr lang="en-US"/>
        </a:p>
      </dgm:t>
    </dgm:pt>
    <dgm:pt modelId="{3EA455BF-6D0C-46A3-8479-EDDE10CCB74D}" type="sibTrans" cxnId="{0983AA70-6D43-4C34-BFFD-D4124A467C18}">
      <dgm:prSet/>
      <dgm:spPr/>
      <dgm:t>
        <a:bodyPr/>
        <a:lstStyle/>
        <a:p>
          <a:endParaRPr lang="en-US"/>
        </a:p>
      </dgm:t>
    </dgm:pt>
    <dgm:pt modelId="{C8A6F693-EAF1-4399-B688-84C3A78B793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Arial Black"/>
            </a:rPr>
            <a:t>* </a:t>
          </a:r>
          <a:r>
            <a:rPr lang="en-US"/>
            <a:t>As such the </a:t>
          </a:r>
          <a:r>
            <a:rPr lang="en-US" b="1" u="sng"/>
            <a:t>initial</a:t>
          </a:r>
          <a:r>
            <a:rPr lang="en-US"/>
            <a:t> allocation for these programs at all schools will be $0. </a:t>
          </a:r>
        </a:p>
      </dgm:t>
    </dgm:pt>
    <dgm:pt modelId="{7F7D2BA5-74FC-4FF2-BEC6-FEA1F4B4B98F}" type="parTrans" cxnId="{1F6C7298-846B-4AF8-A30F-7EC84396998F}">
      <dgm:prSet/>
      <dgm:spPr/>
      <dgm:t>
        <a:bodyPr/>
        <a:lstStyle/>
        <a:p>
          <a:endParaRPr lang="en-US"/>
        </a:p>
      </dgm:t>
    </dgm:pt>
    <dgm:pt modelId="{D284F81C-01C3-497F-BCEF-C3EB7482FCD8}" type="sibTrans" cxnId="{1F6C7298-846B-4AF8-A30F-7EC84396998F}">
      <dgm:prSet/>
      <dgm:spPr/>
      <dgm:t>
        <a:bodyPr/>
        <a:lstStyle/>
        <a:p>
          <a:endParaRPr lang="en-US"/>
        </a:p>
      </dgm:t>
    </dgm:pt>
    <dgm:pt modelId="{2FD1542E-0106-4363-88EC-4E67BBA80FE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 u="sng"/>
            <a:t>Process</a:t>
          </a:r>
          <a:endParaRPr lang="en-US" sz="3200"/>
        </a:p>
      </dgm:t>
    </dgm:pt>
    <dgm:pt modelId="{0C4B0086-D46F-4178-9F8F-9F059809F904}" type="parTrans" cxnId="{02676FCC-387C-4751-BCD6-B1F7C438DF1A}">
      <dgm:prSet/>
      <dgm:spPr/>
      <dgm:t>
        <a:bodyPr/>
        <a:lstStyle/>
        <a:p>
          <a:endParaRPr lang="en-US"/>
        </a:p>
      </dgm:t>
    </dgm:pt>
    <dgm:pt modelId="{ABE915C6-CD07-4046-B427-87C15C94E1F2}" type="sibTrans" cxnId="{02676FCC-387C-4751-BCD6-B1F7C438DF1A}">
      <dgm:prSet/>
      <dgm:spPr/>
      <dgm:t>
        <a:bodyPr/>
        <a:lstStyle/>
        <a:p>
          <a:endParaRPr lang="en-US"/>
        </a:p>
      </dgm:t>
    </dgm:pt>
    <dgm:pt modelId="{FE2C983B-6D85-439B-BAED-C5067729AB06}">
      <dgm:prSet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>
              <a:latin typeface="Arial Black"/>
            </a:rPr>
            <a:t>* </a:t>
          </a:r>
          <a:r>
            <a:rPr lang="en-US"/>
            <a:t>Principals will develop proposed requests for the personnel and non-personnel they need to support the Signature and/or Turnaround Programs at their schools.  </a:t>
          </a:r>
        </a:p>
      </dgm:t>
    </dgm:pt>
    <dgm:pt modelId="{F65B9D36-D983-4CA9-9791-3485429FBF61}" type="parTrans" cxnId="{C7A2AAFB-3278-4121-A422-F4BDF7EB3916}">
      <dgm:prSet/>
      <dgm:spPr/>
      <dgm:t>
        <a:bodyPr/>
        <a:lstStyle/>
        <a:p>
          <a:endParaRPr lang="en-US"/>
        </a:p>
      </dgm:t>
    </dgm:pt>
    <dgm:pt modelId="{9D117439-F4A1-471B-A9D6-A4A5270D82F4}" type="sibTrans" cxnId="{C7A2AAFB-3278-4121-A422-F4BDF7EB3916}">
      <dgm:prSet/>
      <dgm:spPr/>
      <dgm:t>
        <a:bodyPr/>
        <a:lstStyle/>
        <a:p>
          <a:endParaRPr lang="en-US"/>
        </a:p>
      </dgm:t>
    </dgm:pt>
    <dgm:pt modelId="{B3F0EBD5-89A5-41A7-B609-43D3D7C554C9}">
      <dgm:prSet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b="0" u="sng">
              <a:latin typeface="Arial"/>
              <a:ea typeface="Calibri"/>
              <a:cs typeface="Calibri"/>
            </a:rPr>
            <a:t>* Principals will share and discuss their proposals and rationale for the proposals with their school GO Team for feedback.</a:t>
          </a:r>
          <a:r>
            <a:rPr lang="en-US">
              <a:latin typeface="Arial Black"/>
              <a:ea typeface="Calibri"/>
              <a:cs typeface="Calibri"/>
            </a:rPr>
            <a:t> </a:t>
          </a:r>
          <a:r>
            <a:rPr lang="en-US"/>
            <a:t> </a:t>
          </a:r>
        </a:p>
      </dgm:t>
    </dgm:pt>
    <dgm:pt modelId="{D41708FB-47F8-4122-B314-C1B89C9F3F0D}" type="parTrans" cxnId="{ED5900A8-619C-406D-A0B3-754FAF027EAD}">
      <dgm:prSet/>
      <dgm:spPr/>
      <dgm:t>
        <a:bodyPr/>
        <a:lstStyle/>
        <a:p>
          <a:endParaRPr lang="en-US"/>
        </a:p>
      </dgm:t>
    </dgm:pt>
    <dgm:pt modelId="{447683F4-C706-40E9-9CC8-5839EB0C32CC}" type="sibTrans" cxnId="{ED5900A8-619C-406D-A0B3-754FAF027EAD}">
      <dgm:prSet/>
      <dgm:spPr/>
      <dgm:t>
        <a:bodyPr/>
        <a:lstStyle/>
        <a:p>
          <a:endParaRPr lang="en-US"/>
        </a:p>
      </dgm:t>
    </dgm:pt>
    <dgm:pt modelId="{1FDF0A5D-9ABA-43A0-A204-95A7A7B6C92E}">
      <dgm:prSet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>
              <a:latin typeface="Arial Black"/>
            </a:rPr>
            <a:t>* </a:t>
          </a:r>
          <a:r>
            <a:rPr lang="en-US"/>
            <a:t>After discussing with their GO Team, principals will submit their request for review by January 31st.</a:t>
          </a:r>
          <a:r>
            <a:rPr lang="en-US">
              <a:latin typeface="Arial Black"/>
            </a:rPr>
            <a:t> </a:t>
          </a:r>
          <a:r>
            <a:rPr lang="en-US">
              <a:latin typeface="Arial"/>
              <a:cs typeface="Arial"/>
            </a:rPr>
            <a:t>Funding for these programs will be provided the week of February 3rd. </a:t>
          </a:r>
        </a:p>
      </dgm:t>
    </dgm:pt>
    <dgm:pt modelId="{06151A24-7BA2-4EC1-B070-80D14B7C1DBC}" type="parTrans" cxnId="{692AEDE1-1407-45F0-AB52-31C603C7B15B}">
      <dgm:prSet/>
      <dgm:spPr/>
      <dgm:t>
        <a:bodyPr/>
        <a:lstStyle/>
        <a:p>
          <a:endParaRPr lang="en-US"/>
        </a:p>
      </dgm:t>
    </dgm:pt>
    <dgm:pt modelId="{FD263A47-1CAA-45C8-B420-6B1AB00D3843}" type="sibTrans" cxnId="{692AEDE1-1407-45F0-AB52-31C603C7B15B}">
      <dgm:prSet/>
      <dgm:spPr/>
      <dgm:t>
        <a:bodyPr/>
        <a:lstStyle/>
        <a:p>
          <a:endParaRPr lang="en-US"/>
        </a:p>
      </dgm:t>
    </dgm:pt>
    <dgm:pt modelId="{EFA244B3-E1E9-472E-9088-352574DD3109}" type="pres">
      <dgm:prSet presAssocID="{91E2D9D8-0631-4FF8-A5E9-7CC467687891}" presName="root" presStyleCnt="0">
        <dgm:presLayoutVars>
          <dgm:dir/>
          <dgm:resizeHandles val="exact"/>
        </dgm:presLayoutVars>
      </dgm:prSet>
      <dgm:spPr/>
    </dgm:pt>
    <dgm:pt modelId="{B60B5060-DBD7-4D99-AEBE-7F7AF3C6B284}" type="pres">
      <dgm:prSet presAssocID="{D73FD818-638B-41FF-B143-B7B2FE5508BA}" presName="compNode" presStyleCnt="0"/>
      <dgm:spPr/>
    </dgm:pt>
    <dgm:pt modelId="{7FC23713-313B-4007-98C5-9B3864F1E659}" type="pres">
      <dgm:prSet presAssocID="{D73FD818-638B-41FF-B143-B7B2FE5508BA}" presName="iconRect" presStyleLbl="node1" presStyleIdx="0" presStyleCnt="2" custScaleX="113403" custScaleY="78220" custLinFactNeighborY="-635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C9F6275-F223-4290-861A-ED20F3D2160D}" type="pres">
      <dgm:prSet presAssocID="{D73FD818-638B-41FF-B143-B7B2FE5508BA}" presName="iconSpace" presStyleCnt="0"/>
      <dgm:spPr/>
    </dgm:pt>
    <dgm:pt modelId="{F6BFB254-F64B-4179-907B-86DAB7182656}" type="pres">
      <dgm:prSet presAssocID="{D73FD818-638B-41FF-B143-B7B2FE5508BA}" presName="parTx" presStyleLbl="revTx" presStyleIdx="0" presStyleCnt="4" custLinFactY="-27308" custLinFactNeighborX="461" custLinFactNeighborY="-100000">
        <dgm:presLayoutVars>
          <dgm:chMax val="0"/>
          <dgm:chPref val="0"/>
        </dgm:presLayoutVars>
      </dgm:prSet>
      <dgm:spPr/>
    </dgm:pt>
    <dgm:pt modelId="{AD8EFB18-ADF9-4078-ADBF-FB028AD55526}" type="pres">
      <dgm:prSet presAssocID="{D73FD818-638B-41FF-B143-B7B2FE5508BA}" presName="txSpace" presStyleCnt="0"/>
      <dgm:spPr/>
    </dgm:pt>
    <dgm:pt modelId="{A7A65C3E-942C-434A-8EBB-D23C7D65CCBA}" type="pres">
      <dgm:prSet presAssocID="{D73FD818-638B-41FF-B143-B7B2FE5508BA}" presName="desTx" presStyleLbl="revTx" presStyleIdx="1" presStyleCnt="4" custLinFactNeighborX="-692" custLinFactNeighborY="-28783">
        <dgm:presLayoutVars/>
      </dgm:prSet>
      <dgm:spPr/>
    </dgm:pt>
    <dgm:pt modelId="{D481E210-E003-4BF9-BA61-A7154D04242A}" type="pres">
      <dgm:prSet presAssocID="{95570ACA-652E-4DD5-B00A-D9059C8903CC}" presName="sibTrans" presStyleCnt="0"/>
      <dgm:spPr/>
    </dgm:pt>
    <dgm:pt modelId="{38C8C16A-DDC4-43B1-9E77-8FAC36D0AD7F}" type="pres">
      <dgm:prSet presAssocID="{2FD1542E-0106-4363-88EC-4E67BBA80FE6}" presName="compNode" presStyleCnt="0"/>
      <dgm:spPr/>
    </dgm:pt>
    <dgm:pt modelId="{D425D025-37E5-47EC-9632-48C8FB4ED6AD}" type="pres">
      <dgm:prSet presAssocID="{2FD1542E-0106-4363-88EC-4E67BBA80FE6}" presName="iconRect" presStyleLbl="node1" presStyleIdx="1" presStyleCnt="2" custLinFactNeighborX="-659" custLinFactNeighborY="-476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879E322-E969-42DA-927A-C473D3AD3546}" type="pres">
      <dgm:prSet presAssocID="{2FD1542E-0106-4363-88EC-4E67BBA80FE6}" presName="iconSpace" presStyleCnt="0"/>
      <dgm:spPr/>
    </dgm:pt>
    <dgm:pt modelId="{8F055027-061B-4AB4-93D0-F6E408843C69}" type="pres">
      <dgm:prSet presAssocID="{2FD1542E-0106-4363-88EC-4E67BBA80FE6}" presName="parTx" presStyleLbl="revTx" presStyleIdx="2" presStyleCnt="4" custLinFactNeighborX="-231" custLinFactNeighborY="-94173">
        <dgm:presLayoutVars>
          <dgm:chMax val="0"/>
          <dgm:chPref val="0"/>
        </dgm:presLayoutVars>
      </dgm:prSet>
      <dgm:spPr/>
    </dgm:pt>
    <dgm:pt modelId="{450B1790-58AC-4DC4-ACD7-8728EEF2172D}" type="pres">
      <dgm:prSet presAssocID="{2FD1542E-0106-4363-88EC-4E67BBA80FE6}" presName="txSpace" presStyleCnt="0"/>
      <dgm:spPr/>
    </dgm:pt>
    <dgm:pt modelId="{3AB6420D-7123-448A-BA39-76E75EAD54C2}" type="pres">
      <dgm:prSet presAssocID="{2FD1542E-0106-4363-88EC-4E67BBA80FE6}" presName="desTx" presStyleLbl="revTx" presStyleIdx="3" presStyleCnt="4" custLinFactNeighborX="-1844" custLinFactNeighborY="-24617">
        <dgm:presLayoutVars/>
      </dgm:prSet>
      <dgm:spPr/>
    </dgm:pt>
  </dgm:ptLst>
  <dgm:cxnLst>
    <dgm:cxn modelId="{F71DFB0E-7A19-46A6-B4D1-802F08987E17}" type="presOf" srcId="{FE2C983B-6D85-439B-BAED-C5067729AB06}" destId="{3AB6420D-7123-448A-BA39-76E75EAD54C2}" srcOrd="0" destOrd="0" presId="urn:microsoft.com/office/officeart/2018/2/layout/IconLabelDescriptionList"/>
    <dgm:cxn modelId="{99334A19-86E5-4A79-BD89-BC252E4BBDDD}" type="presOf" srcId="{1873B92A-C3B8-4D92-8D82-A6BDDA1199AB}" destId="{A7A65C3E-942C-434A-8EBB-D23C7D65CCBA}" srcOrd="0" destOrd="0" presId="urn:microsoft.com/office/officeart/2018/2/layout/IconLabelDescriptionList"/>
    <dgm:cxn modelId="{96F9405F-8916-455E-BDF4-E99D6D0A74AE}" srcId="{D73FD818-638B-41FF-B143-B7B2FE5508BA}" destId="{1873B92A-C3B8-4D92-8D82-A6BDDA1199AB}" srcOrd="0" destOrd="0" parTransId="{CFE1E0F9-59E9-4AEE-9BC4-315FAEEAA7F9}" sibTransId="{759AF8DD-4134-409A-9706-E4FBD43853B7}"/>
    <dgm:cxn modelId="{233FDA45-EBB0-4A0F-B303-73A9337CB1C2}" type="presOf" srcId="{2FD1542E-0106-4363-88EC-4E67BBA80FE6}" destId="{8F055027-061B-4AB4-93D0-F6E408843C69}" srcOrd="0" destOrd="0" presId="urn:microsoft.com/office/officeart/2018/2/layout/IconLabelDescriptionList"/>
    <dgm:cxn modelId="{0983AA70-6D43-4C34-BFFD-D4124A467C18}" srcId="{D73FD818-638B-41FF-B143-B7B2FE5508BA}" destId="{82A814D1-4523-4DC6-B2D4-08C75A31C79B}" srcOrd="1" destOrd="0" parTransId="{1AD7C0C3-00DD-44CD-859F-E2FE9768A3A9}" sibTransId="{3EA455BF-6D0C-46A3-8479-EDDE10CCB74D}"/>
    <dgm:cxn modelId="{06274D76-016F-4A67-8D0E-1046C87611E3}" type="presOf" srcId="{B3F0EBD5-89A5-41A7-B609-43D3D7C554C9}" destId="{3AB6420D-7123-448A-BA39-76E75EAD54C2}" srcOrd="0" destOrd="1" presId="urn:microsoft.com/office/officeart/2018/2/layout/IconLabelDescriptionList"/>
    <dgm:cxn modelId="{C31C137D-8548-408B-9C97-390ED850722C}" type="presOf" srcId="{1FDF0A5D-9ABA-43A0-A204-95A7A7B6C92E}" destId="{3AB6420D-7123-448A-BA39-76E75EAD54C2}" srcOrd="0" destOrd="2" presId="urn:microsoft.com/office/officeart/2018/2/layout/IconLabelDescriptionList"/>
    <dgm:cxn modelId="{EEA3D486-8B5C-4387-85FA-5C03E3FDF222}" type="presOf" srcId="{C8A6F693-EAF1-4399-B688-84C3A78B793A}" destId="{A7A65C3E-942C-434A-8EBB-D23C7D65CCBA}" srcOrd="0" destOrd="2" presId="urn:microsoft.com/office/officeart/2018/2/layout/IconLabelDescriptionList"/>
    <dgm:cxn modelId="{1F6C7298-846B-4AF8-A30F-7EC84396998F}" srcId="{D73FD818-638B-41FF-B143-B7B2FE5508BA}" destId="{C8A6F693-EAF1-4399-B688-84C3A78B793A}" srcOrd="2" destOrd="0" parTransId="{7F7D2BA5-74FC-4FF2-BEC6-FEA1F4B4B98F}" sibTransId="{D284F81C-01C3-497F-BCEF-C3EB7482FCD8}"/>
    <dgm:cxn modelId="{274364A1-F6CD-4712-9EC4-1A56D1DEDC13}" type="presOf" srcId="{91E2D9D8-0631-4FF8-A5E9-7CC467687891}" destId="{EFA244B3-E1E9-472E-9088-352574DD3109}" srcOrd="0" destOrd="0" presId="urn:microsoft.com/office/officeart/2018/2/layout/IconLabelDescriptionList"/>
    <dgm:cxn modelId="{ED5900A8-619C-406D-A0B3-754FAF027EAD}" srcId="{2FD1542E-0106-4363-88EC-4E67BBA80FE6}" destId="{B3F0EBD5-89A5-41A7-B609-43D3D7C554C9}" srcOrd="1" destOrd="0" parTransId="{D41708FB-47F8-4122-B314-C1B89C9F3F0D}" sibTransId="{447683F4-C706-40E9-9CC8-5839EB0C32CC}"/>
    <dgm:cxn modelId="{A70B09B6-E60B-4221-9891-3814943B7366}" type="presOf" srcId="{82A814D1-4523-4DC6-B2D4-08C75A31C79B}" destId="{A7A65C3E-942C-434A-8EBB-D23C7D65CCBA}" srcOrd="0" destOrd="1" presId="urn:microsoft.com/office/officeart/2018/2/layout/IconLabelDescriptionList"/>
    <dgm:cxn modelId="{02676FCC-387C-4751-BCD6-B1F7C438DF1A}" srcId="{91E2D9D8-0631-4FF8-A5E9-7CC467687891}" destId="{2FD1542E-0106-4363-88EC-4E67BBA80FE6}" srcOrd="1" destOrd="0" parTransId="{0C4B0086-D46F-4178-9F8F-9F059809F904}" sibTransId="{ABE915C6-CD07-4046-B427-87C15C94E1F2}"/>
    <dgm:cxn modelId="{544FA5CF-FF8A-426F-8E42-95BF856B1223}" type="presOf" srcId="{D73FD818-638B-41FF-B143-B7B2FE5508BA}" destId="{F6BFB254-F64B-4179-907B-86DAB7182656}" srcOrd="0" destOrd="0" presId="urn:microsoft.com/office/officeart/2018/2/layout/IconLabelDescriptionList"/>
    <dgm:cxn modelId="{692AEDE1-1407-45F0-AB52-31C603C7B15B}" srcId="{2FD1542E-0106-4363-88EC-4E67BBA80FE6}" destId="{1FDF0A5D-9ABA-43A0-A204-95A7A7B6C92E}" srcOrd="2" destOrd="0" parTransId="{06151A24-7BA2-4EC1-B070-80D14B7C1DBC}" sibTransId="{FD263A47-1CAA-45C8-B420-6B1AB00D3843}"/>
    <dgm:cxn modelId="{FB6701E3-7268-43A4-B76D-FF852B343B65}" srcId="{91E2D9D8-0631-4FF8-A5E9-7CC467687891}" destId="{D73FD818-638B-41FF-B143-B7B2FE5508BA}" srcOrd="0" destOrd="0" parTransId="{133586D8-4658-4B62-9DA0-DE180D4D81FD}" sibTransId="{95570ACA-652E-4DD5-B00A-D9059C8903CC}"/>
    <dgm:cxn modelId="{C7A2AAFB-3278-4121-A422-F4BDF7EB3916}" srcId="{2FD1542E-0106-4363-88EC-4E67BBA80FE6}" destId="{FE2C983B-6D85-439B-BAED-C5067729AB06}" srcOrd="0" destOrd="0" parTransId="{F65B9D36-D983-4CA9-9791-3485429FBF61}" sibTransId="{9D117439-F4A1-471B-A9D6-A4A5270D82F4}"/>
    <dgm:cxn modelId="{BBE0A339-2AC7-4A70-88C7-F3ABC0C4557B}" type="presParOf" srcId="{EFA244B3-E1E9-472E-9088-352574DD3109}" destId="{B60B5060-DBD7-4D99-AEBE-7F7AF3C6B284}" srcOrd="0" destOrd="0" presId="urn:microsoft.com/office/officeart/2018/2/layout/IconLabelDescriptionList"/>
    <dgm:cxn modelId="{54DA4B71-21CC-4ADF-B004-9B527B84C5EA}" type="presParOf" srcId="{B60B5060-DBD7-4D99-AEBE-7F7AF3C6B284}" destId="{7FC23713-313B-4007-98C5-9B3864F1E659}" srcOrd="0" destOrd="0" presId="urn:microsoft.com/office/officeart/2018/2/layout/IconLabelDescriptionList"/>
    <dgm:cxn modelId="{89FE5CB8-BA5A-4EDA-94B7-4F3BD118F28D}" type="presParOf" srcId="{B60B5060-DBD7-4D99-AEBE-7F7AF3C6B284}" destId="{2C9F6275-F223-4290-861A-ED20F3D2160D}" srcOrd="1" destOrd="0" presId="urn:microsoft.com/office/officeart/2018/2/layout/IconLabelDescriptionList"/>
    <dgm:cxn modelId="{BD0563F8-0256-43B7-A05F-516408F1E51B}" type="presParOf" srcId="{B60B5060-DBD7-4D99-AEBE-7F7AF3C6B284}" destId="{F6BFB254-F64B-4179-907B-86DAB7182656}" srcOrd="2" destOrd="0" presId="urn:microsoft.com/office/officeart/2018/2/layout/IconLabelDescriptionList"/>
    <dgm:cxn modelId="{2224284F-A650-4A97-8782-C588FFAD91A4}" type="presParOf" srcId="{B60B5060-DBD7-4D99-AEBE-7F7AF3C6B284}" destId="{AD8EFB18-ADF9-4078-ADBF-FB028AD55526}" srcOrd="3" destOrd="0" presId="urn:microsoft.com/office/officeart/2018/2/layout/IconLabelDescriptionList"/>
    <dgm:cxn modelId="{53BBCBCA-6573-4A4E-BA8F-87B8B891F923}" type="presParOf" srcId="{B60B5060-DBD7-4D99-AEBE-7F7AF3C6B284}" destId="{A7A65C3E-942C-434A-8EBB-D23C7D65CCBA}" srcOrd="4" destOrd="0" presId="urn:microsoft.com/office/officeart/2018/2/layout/IconLabelDescriptionList"/>
    <dgm:cxn modelId="{891C5F38-F8BC-4E85-963D-A07CA5141119}" type="presParOf" srcId="{EFA244B3-E1E9-472E-9088-352574DD3109}" destId="{D481E210-E003-4BF9-BA61-A7154D04242A}" srcOrd="1" destOrd="0" presId="urn:microsoft.com/office/officeart/2018/2/layout/IconLabelDescriptionList"/>
    <dgm:cxn modelId="{17495C33-2360-49EB-B805-BECD50F84668}" type="presParOf" srcId="{EFA244B3-E1E9-472E-9088-352574DD3109}" destId="{38C8C16A-DDC4-43B1-9E77-8FAC36D0AD7F}" srcOrd="2" destOrd="0" presId="urn:microsoft.com/office/officeart/2018/2/layout/IconLabelDescriptionList"/>
    <dgm:cxn modelId="{CC6D51C6-372C-4087-9DD2-7D285BCF2BC0}" type="presParOf" srcId="{38C8C16A-DDC4-43B1-9E77-8FAC36D0AD7F}" destId="{D425D025-37E5-47EC-9632-48C8FB4ED6AD}" srcOrd="0" destOrd="0" presId="urn:microsoft.com/office/officeart/2018/2/layout/IconLabelDescriptionList"/>
    <dgm:cxn modelId="{5A1E70D7-8038-453F-B2DC-A294C05CD95D}" type="presParOf" srcId="{38C8C16A-DDC4-43B1-9E77-8FAC36D0AD7F}" destId="{6879E322-E969-42DA-927A-C473D3AD3546}" srcOrd="1" destOrd="0" presId="urn:microsoft.com/office/officeart/2018/2/layout/IconLabelDescriptionList"/>
    <dgm:cxn modelId="{DCC9CC74-EB19-4BAE-B0B9-170523CA053B}" type="presParOf" srcId="{38C8C16A-DDC4-43B1-9E77-8FAC36D0AD7F}" destId="{8F055027-061B-4AB4-93D0-F6E408843C69}" srcOrd="2" destOrd="0" presId="urn:microsoft.com/office/officeart/2018/2/layout/IconLabelDescriptionList"/>
    <dgm:cxn modelId="{0A1E5321-34D6-46D6-867F-AE3AAF60FBAC}" type="presParOf" srcId="{38C8C16A-DDC4-43B1-9E77-8FAC36D0AD7F}" destId="{450B1790-58AC-4DC4-ACD7-8728EEF2172D}" srcOrd="3" destOrd="0" presId="urn:microsoft.com/office/officeart/2018/2/layout/IconLabelDescriptionList"/>
    <dgm:cxn modelId="{913F15E5-2880-4950-AE54-09E43C232638}" type="presParOf" srcId="{38C8C16A-DDC4-43B1-9E77-8FAC36D0AD7F}" destId="{3AB6420D-7123-448A-BA39-76E75EAD54C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55C4-EF77-4B54-A769-DDA99148F578}">
      <dsp:nvSpPr>
        <dsp:cNvPr id="0" name=""/>
        <dsp:cNvSpPr/>
      </dsp:nvSpPr>
      <dsp:spPr>
        <a:xfrm rot="5400000">
          <a:off x="240311" y="2223725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B35EE-E2D6-4A65-85DB-E65F9D4FF12C}">
      <dsp:nvSpPr>
        <dsp:cNvPr id="0" name=""/>
        <dsp:cNvSpPr/>
      </dsp:nvSpPr>
      <dsp:spPr>
        <a:xfrm>
          <a:off x="120357" y="2580997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Step 1                             </a:t>
          </a:r>
          <a:r>
            <a:rPr lang="en-US" sz="1400" kern="1200">
              <a:solidFill>
                <a:schemeClr val="tx1"/>
              </a:solidFill>
              <a:latin typeface="Arial"/>
            </a:rPr>
            <a:t>Update</a:t>
          </a:r>
          <a:r>
            <a:rPr lang="en-US" sz="1400" b="0" kern="1200">
              <a:solidFill>
                <a:schemeClr val="tx1"/>
              </a:solidFill>
            </a:rPr>
            <a:t> </a:t>
          </a:r>
          <a:r>
            <a:rPr lang="en-US" sz="1400" kern="1200"/>
            <a:t>Strategic Plan</a:t>
          </a:r>
          <a:r>
            <a:rPr lang="en-US" sz="1400" kern="1200">
              <a:latin typeface="Arial"/>
            </a:rPr>
            <a:t> &amp; Rank Priorities</a:t>
          </a:r>
          <a:endParaRPr lang="en-US" sz="1400" kern="1200"/>
        </a:p>
      </dsp:txBody>
      <dsp:txXfrm>
        <a:off x="120357" y="2580997"/>
        <a:ext cx="1079531" cy="946272"/>
      </dsp:txXfrm>
    </dsp:sp>
    <dsp:sp modelId="{BF36F651-9306-4FAE-98A3-35BD65F0CE8C}">
      <dsp:nvSpPr>
        <dsp:cNvPr id="0" name=""/>
        <dsp:cNvSpPr/>
      </dsp:nvSpPr>
      <dsp:spPr>
        <a:xfrm>
          <a:off x="996203" y="2135692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CEE06-ECFF-44EC-86F7-4C6E9CF188F5}">
      <dsp:nvSpPr>
        <dsp:cNvPr id="0" name=""/>
        <dsp:cNvSpPr/>
      </dsp:nvSpPr>
      <dsp:spPr>
        <a:xfrm rot="5400000">
          <a:off x="1561868" y="1896704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40589-00D1-4838-8AD8-123CD845CC3A}">
      <dsp:nvSpPr>
        <dsp:cNvPr id="0" name=""/>
        <dsp:cNvSpPr/>
      </dsp:nvSpPr>
      <dsp:spPr>
        <a:xfrm>
          <a:off x="1441914" y="2253976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Step 2 </a:t>
          </a:r>
          <a:r>
            <a:rPr lang="en-US" sz="1400" b="0" u="sng" kern="1200">
              <a:solidFill>
                <a:schemeClr val="tx1"/>
              </a:solidFill>
            </a:rPr>
            <a:t>P</a:t>
          </a:r>
          <a:r>
            <a:rPr lang="en-US" sz="1400" b="0" u="sng" kern="1200"/>
            <a:t>ri</a:t>
          </a:r>
          <a:r>
            <a:rPr lang="en-US" sz="1400" u="sng" kern="1200"/>
            <a:t>ncipals</a:t>
          </a:r>
          <a:r>
            <a:rPr lang="en-US" sz="1400" kern="1200"/>
            <a:t> Workshop   FY </a:t>
          </a:r>
          <a:r>
            <a:rPr lang="en-US" sz="1400" kern="1200">
              <a:latin typeface="Arial"/>
            </a:rPr>
            <a:t>26</a:t>
          </a:r>
          <a:r>
            <a:rPr lang="en-US" sz="1400" kern="1200"/>
            <a:t> Budget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  <a:latin typeface="Calibri"/>
              <a:ea typeface="Calibri"/>
              <a:cs typeface="Times New Roman"/>
            </a:rPr>
            <a:t>January 15th </a:t>
          </a:r>
          <a:r>
            <a:rPr lang="en-US" sz="1200" kern="1200" baseline="30000">
              <a:solidFill>
                <a:srgbClr val="FF0000"/>
              </a:solidFill>
              <a:latin typeface="Calibri"/>
              <a:ea typeface="Calibri"/>
              <a:cs typeface="Times New Roman"/>
            </a:rPr>
            <a:t> </a:t>
          </a:r>
          <a:endParaRPr lang="en-US" sz="1200" kern="1200">
            <a:solidFill>
              <a:srgbClr val="FF0000"/>
            </a:solidFill>
            <a:latin typeface="Calibri"/>
            <a:ea typeface="Calibri"/>
            <a:cs typeface="Times New Roman"/>
          </a:endParaRPr>
        </a:p>
      </dsp:txBody>
      <dsp:txXfrm>
        <a:off x="1441914" y="2253976"/>
        <a:ext cx="1079531" cy="946272"/>
      </dsp:txXfrm>
    </dsp:sp>
    <dsp:sp modelId="{CF777F59-7D55-4DCB-9264-A6427EA7C9F7}">
      <dsp:nvSpPr>
        <dsp:cNvPr id="0" name=""/>
        <dsp:cNvSpPr/>
      </dsp:nvSpPr>
      <dsp:spPr>
        <a:xfrm>
          <a:off x="2317761" y="1808671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28D42-0F29-47D9-9B3E-DF943D18FA80}">
      <dsp:nvSpPr>
        <dsp:cNvPr id="0" name=""/>
        <dsp:cNvSpPr/>
      </dsp:nvSpPr>
      <dsp:spPr>
        <a:xfrm rot="5400000">
          <a:off x="2883426" y="1569683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F39AB-3E94-413F-B395-2CF4CF9063BE}">
      <dsp:nvSpPr>
        <dsp:cNvPr id="0" name=""/>
        <dsp:cNvSpPr/>
      </dsp:nvSpPr>
      <dsp:spPr>
        <a:xfrm>
          <a:off x="2763472" y="1926956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Step 3              </a:t>
          </a:r>
          <a:r>
            <a:rPr lang="en-US" sz="1400" u="sng" kern="1200"/>
            <a:t>GO Team</a:t>
          </a:r>
          <a:r>
            <a:rPr lang="en-US" sz="1400" kern="1200">
              <a:latin typeface="Tenorite"/>
            </a:rPr>
            <a:t>          </a:t>
          </a:r>
          <a:r>
            <a:rPr lang="en-US" sz="1400" kern="1200"/>
            <a:t>Budget </a:t>
          </a:r>
          <a:r>
            <a:rPr lang="en-US" sz="1400" kern="1200">
              <a:latin typeface="Tenorite"/>
            </a:rPr>
            <a:t>Allocation Meeting</a:t>
          </a:r>
          <a:endParaRPr lang="en-US" sz="1400" kern="120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</a:rPr>
            <a:t>January </a:t>
          </a:r>
          <a:r>
            <a:rPr lang="en-US" sz="1200" kern="1200">
              <a:solidFill>
                <a:srgbClr val="FF0000"/>
              </a:solidFill>
              <a:latin typeface="Arial"/>
            </a:rPr>
            <a:t>15th</a:t>
          </a:r>
          <a:r>
            <a:rPr lang="en-US" sz="1200" kern="1200">
              <a:solidFill>
                <a:srgbClr val="FF0000"/>
              </a:solidFill>
            </a:rPr>
            <a:t> – </a:t>
          </a:r>
          <a:r>
            <a:rPr lang="en-US" sz="1200" kern="1200">
              <a:solidFill>
                <a:srgbClr val="FF0000"/>
              </a:solidFill>
              <a:latin typeface="Calibri"/>
            </a:rPr>
            <a:t>January 31st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  <a:latin typeface="Calibri"/>
            </a:rPr>
            <a:t> </a:t>
          </a:r>
          <a:endParaRPr lang="en-US" sz="1200" kern="1200"/>
        </a:p>
      </dsp:txBody>
      <dsp:txXfrm>
        <a:off x="2763472" y="1926956"/>
        <a:ext cx="1079531" cy="946272"/>
      </dsp:txXfrm>
    </dsp:sp>
    <dsp:sp modelId="{0B6A4153-48F2-495A-8F36-EF367C3A1F65}">
      <dsp:nvSpPr>
        <dsp:cNvPr id="0" name=""/>
        <dsp:cNvSpPr/>
      </dsp:nvSpPr>
      <dsp:spPr>
        <a:xfrm>
          <a:off x="3639318" y="1481651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F0191-82AE-4B85-AB7D-420573696E44}">
      <dsp:nvSpPr>
        <dsp:cNvPr id="0" name=""/>
        <dsp:cNvSpPr/>
      </dsp:nvSpPr>
      <dsp:spPr>
        <a:xfrm rot="5400000">
          <a:off x="4204983" y="1182025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7999D-1219-4E19-B4D8-80FBD9B53FC0}">
      <dsp:nvSpPr>
        <dsp:cNvPr id="0" name=""/>
        <dsp:cNvSpPr/>
      </dsp:nvSpPr>
      <dsp:spPr>
        <a:xfrm>
          <a:off x="4078331" y="1550710"/>
          <a:ext cx="1203666" cy="1067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>
              <a:solidFill>
                <a:schemeClr val="tx1"/>
              </a:solidFill>
            </a:rPr>
            <a:t>Step 4         </a:t>
          </a:r>
          <a:r>
            <a:rPr lang="en-US" sz="1400"/>
            <a:t> </a:t>
          </a:r>
          <a:r>
            <a:rPr lang="en-US" sz="1400" u="sng"/>
            <a:t>Principals</a:t>
          </a:r>
          <a:r>
            <a:rPr lang="en-US" sz="1400">
              <a:latin typeface="Arial"/>
            </a:rPr>
            <a:t>    Cluster</a:t>
          </a:r>
          <a:r>
            <a:rPr lang="en-US" sz="1400"/>
            <a:t> Supt. Discussions</a:t>
          </a:r>
          <a:endParaRPr lang="en-US" sz="1200" b="0" kern="1200">
            <a:solidFill>
              <a:srgbClr val="FF0000"/>
            </a:solidFill>
            <a:latin typeface="Times New Roman"/>
            <a:ea typeface="Calibri"/>
            <a:cs typeface="Times New Roman"/>
          </a:endParaRPr>
        </a:p>
      </dsp:txBody>
      <dsp:txXfrm>
        <a:off x="4078331" y="1550710"/>
        <a:ext cx="1203666" cy="1067547"/>
      </dsp:txXfrm>
    </dsp:sp>
    <dsp:sp modelId="{14D6D005-BE49-4BAB-95C3-4B8C975E012F}">
      <dsp:nvSpPr>
        <dsp:cNvPr id="0" name=""/>
        <dsp:cNvSpPr/>
      </dsp:nvSpPr>
      <dsp:spPr>
        <a:xfrm>
          <a:off x="4960876" y="1093993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E5ACA-F717-4C9F-BC94-56E16D0405F4}">
      <dsp:nvSpPr>
        <dsp:cNvPr id="0" name=""/>
        <dsp:cNvSpPr/>
      </dsp:nvSpPr>
      <dsp:spPr>
        <a:xfrm rot="5400000">
          <a:off x="5526541" y="855005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B49E4-628D-4BBD-AF15-0FA58B034DA0}">
      <dsp:nvSpPr>
        <dsp:cNvPr id="0" name=""/>
        <dsp:cNvSpPr/>
      </dsp:nvSpPr>
      <dsp:spPr>
        <a:xfrm>
          <a:off x="5406587" y="1212277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>
              <a:solidFill>
                <a:srgbClr val="000000"/>
              </a:solidFill>
              <a:latin typeface="Arial"/>
              <a:ea typeface="+mn-ea"/>
              <a:cs typeface="+mn-cs"/>
            </a:rPr>
            <a:t>Step 5</a:t>
          </a:r>
          <a:r>
            <a:rPr lang="en-US" sz="1600" b="1" kern="1200">
              <a:solidFill>
                <a:srgbClr val="FF0000"/>
              </a:solidFill>
              <a:latin typeface="Arial"/>
              <a:ea typeface="+mn-ea"/>
              <a:cs typeface="+mn-cs"/>
            </a:rPr>
            <a:t>* </a:t>
          </a:r>
          <a:r>
            <a:rPr lang="en-US" sz="12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200" b="1" kern="1200"/>
            <a:t>          </a:t>
          </a:r>
          <a:r>
            <a:rPr lang="en-US" sz="1200" b="0" kern="1200"/>
            <a:t> </a:t>
          </a:r>
          <a:r>
            <a:rPr lang="en-US" sz="1400" b="0" u="sng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GO Team</a:t>
          </a:r>
          <a:r>
            <a:rPr lang="en-US" sz="14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Feedback Mtg. </a:t>
          </a:r>
          <a:r>
            <a:rPr lang="en-US" sz="1200" b="0" kern="1200"/>
            <a:t>       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Early Feb. – Feb 14th</a:t>
          </a:r>
        </a:p>
      </dsp:txBody>
      <dsp:txXfrm>
        <a:off x="5406587" y="1212277"/>
        <a:ext cx="1079531" cy="946272"/>
      </dsp:txXfrm>
    </dsp:sp>
    <dsp:sp modelId="{9F816FAC-05A2-4196-86AD-90E94FCBF244}">
      <dsp:nvSpPr>
        <dsp:cNvPr id="0" name=""/>
        <dsp:cNvSpPr/>
      </dsp:nvSpPr>
      <dsp:spPr>
        <a:xfrm>
          <a:off x="6282433" y="766972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DA0B3-F01D-4F1B-9F9A-6225954E5703}">
      <dsp:nvSpPr>
        <dsp:cNvPr id="0" name=""/>
        <dsp:cNvSpPr/>
      </dsp:nvSpPr>
      <dsp:spPr>
        <a:xfrm rot="5400000">
          <a:off x="6848098" y="527984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A2E6F-C869-44E6-99A4-DF2204F37ADC}">
      <dsp:nvSpPr>
        <dsp:cNvPr id="0" name=""/>
        <dsp:cNvSpPr/>
      </dsp:nvSpPr>
      <dsp:spPr>
        <a:xfrm>
          <a:off x="6752720" y="919303"/>
          <a:ext cx="109636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Step 6  </a:t>
          </a:r>
          <a:r>
            <a:rPr lang="en-US" sz="1200" b="1" kern="1200"/>
            <a:t>          </a:t>
          </a:r>
          <a:r>
            <a:rPr lang="en-US" sz="1200" b="0" kern="1200"/>
            <a:t> </a:t>
          </a:r>
          <a:r>
            <a:rPr lang="en-US" sz="14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Cluster Supt. Review </a:t>
          </a:r>
          <a:r>
            <a:rPr lang="en-US" sz="1200" b="0" kern="1200"/>
            <a:t>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February</a:t>
          </a:r>
          <a:r>
            <a:rPr lang="en-US" sz="1200" b="0" kern="1200">
              <a:solidFill>
                <a:srgbClr val="FF0000"/>
              </a:solidFill>
            </a:rPr>
            <a:t> </a:t>
          </a: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17th-21st</a:t>
          </a:r>
        </a:p>
      </dsp:txBody>
      <dsp:txXfrm>
        <a:off x="6752720" y="919303"/>
        <a:ext cx="1096361" cy="946272"/>
      </dsp:txXfrm>
    </dsp:sp>
    <dsp:sp modelId="{83CE1626-AB3F-41DF-AF17-CD304E816755}">
      <dsp:nvSpPr>
        <dsp:cNvPr id="0" name=""/>
        <dsp:cNvSpPr/>
      </dsp:nvSpPr>
      <dsp:spPr>
        <a:xfrm>
          <a:off x="7603991" y="439951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D74FB-0076-48E4-A550-69AC7C4860B0}">
      <dsp:nvSpPr>
        <dsp:cNvPr id="0" name=""/>
        <dsp:cNvSpPr/>
      </dsp:nvSpPr>
      <dsp:spPr>
        <a:xfrm rot="5400000">
          <a:off x="8169656" y="200963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5C9C2-7172-49B5-AAA4-580ECA3DFE29}">
      <dsp:nvSpPr>
        <dsp:cNvPr id="0" name=""/>
        <dsp:cNvSpPr/>
      </dsp:nvSpPr>
      <dsp:spPr>
        <a:xfrm>
          <a:off x="8058743" y="518691"/>
          <a:ext cx="1230309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Step 7               </a:t>
          </a:r>
          <a:r>
            <a:rPr lang="en-US" sz="1400" b="0" u="sng" kern="1200">
              <a:latin typeface="+mn-lt"/>
            </a:rPr>
            <a:t>Principals</a:t>
          </a:r>
          <a:r>
            <a:rPr lang="en-US" sz="1600" b="1" kern="1200"/>
            <a:t> </a:t>
          </a:r>
          <a:r>
            <a:rPr lang="en-US" sz="1400" b="0" kern="1200">
              <a:solidFill>
                <a:schemeClr val="tx1"/>
              </a:solidFill>
            </a:rPr>
            <a:t>HR Staffing Conferences Begin</a:t>
          </a:r>
          <a:endParaRPr lang="en-US" sz="1200" kern="1200">
            <a:solidFill>
              <a:srgbClr val="FF0000"/>
            </a:solidFill>
            <a:latin typeface="Calibri"/>
            <a:ea typeface="Times New Roman" panose="02020603050405020304" pitchFamily="18" charset="0"/>
            <a:cs typeface="Times New Roman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Feb. 24th – Feb. 27th   </a:t>
          </a:r>
          <a:endParaRPr lang="en-US" sz="1200" kern="1200">
            <a:solidFill>
              <a:srgbClr val="FF0000"/>
            </a:solidFill>
            <a:latin typeface="Calibri"/>
            <a:cs typeface="Times New Roman"/>
          </a:endParaRPr>
        </a:p>
      </dsp:txBody>
      <dsp:txXfrm>
        <a:off x="8058743" y="518691"/>
        <a:ext cx="1230309" cy="946272"/>
      </dsp:txXfrm>
    </dsp:sp>
    <dsp:sp modelId="{8A8BDF46-5CD7-4385-AD19-1595B30DFB05}">
      <dsp:nvSpPr>
        <dsp:cNvPr id="0" name=""/>
        <dsp:cNvSpPr/>
      </dsp:nvSpPr>
      <dsp:spPr>
        <a:xfrm>
          <a:off x="8925548" y="112931"/>
          <a:ext cx="203685" cy="2036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A3D19-1A7E-45DE-8891-BC02139E754B}">
      <dsp:nvSpPr>
        <dsp:cNvPr id="0" name=""/>
        <dsp:cNvSpPr/>
      </dsp:nvSpPr>
      <dsp:spPr>
        <a:xfrm rot="5400000">
          <a:off x="9491214" y="-126056"/>
          <a:ext cx="718610" cy="1195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C99F0-AC0E-4E80-8864-5ADBF875329D}">
      <dsp:nvSpPr>
        <dsp:cNvPr id="0" name=""/>
        <dsp:cNvSpPr/>
      </dsp:nvSpPr>
      <dsp:spPr>
        <a:xfrm>
          <a:off x="9371562" y="177183"/>
          <a:ext cx="1079531" cy="94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Step 8</a:t>
          </a:r>
          <a:r>
            <a:rPr lang="en-US" sz="1600" b="1" kern="1200">
              <a:solidFill>
                <a:srgbClr val="FF0000"/>
              </a:solidFill>
              <a:latin typeface="Arial"/>
            </a:rPr>
            <a:t>*</a:t>
          </a:r>
          <a:r>
            <a:rPr lang="en-US" sz="1600" b="1" kern="1200">
              <a:solidFill>
                <a:schemeClr val="tx1"/>
              </a:solidFill>
            </a:rPr>
            <a:t>      </a:t>
          </a:r>
          <a:r>
            <a:rPr lang="en-US" sz="1400" u="sng" kern="1200"/>
            <a:t>GO Team</a:t>
          </a:r>
          <a:r>
            <a:rPr lang="en-US" sz="1400" kern="1200"/>
            <a:t> Final Budget Approval Meeting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0000"/>
              </a:solidFill>
              <a:latin typeface="Calibri"/>
              <a:ea typeface="Times New Roman" panose="02020603050405020304" pitchFamily="18" charset="0"/>
              <a:cs typeface="Times New Roman"/>
            </a:rPr>
            <a:t>Budgets Approved by  March </a:t>
          </a:r>
          <a:r>
            <a:rPr lang="en-US" sz="1200" kern="1200">
              <a:solidFill>
                <a:srgbClr val="FF0000"/>
              </a:solidFill>
              <a:latin typeface="Calibri"/>
              <a:cs typeface="Times New Roman"/>
            </a:rPr>
            <a:t>15th</a:t>
          </a:r>
          <a:endParaRPr lang="en-US" sz="1200" b="1" kern="1200">
            <a:solidFill>
              <a:srgbClr val="FF0000"/>
            </a:solidFill>
          </a:endParaRPr>
        </a:p>
      </dsp:txBody>
      <dsp:txXfrm>
        <a:off x="9371562" y="177183"/>
        <a:ext cx="1079531" cy="946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62BB8-72CB-486D-B793-0C482E7D2890}">
      <dsp:nvSpPr>
        <dsp:cNvPr id="0" name=""/>
        <dsp:cNvSpPr/>
      </dsp:nvSpPr>
      <dsp:spPr>
        <a:xfrm>
          <a:off x="133921" y="874685"/>
          <a:ext cx="1295443" cy="129544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EF4FD-7847-4904-9B36-21C671059A2D}">
      <dsp:nvSpPr>
        <dsp:cNvPr id="0" name=""/>
        <dsp:cNvSpPr/>
      </dsp:nvSpPr>
      <dsp:spPr>
        <a:xfrm>
          <a:off x="405964" y="1146728"/>
          <a:ext cx="751357" cy="751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A396E-E04C-4519-B10B-DF3C9313FCC7}">
      <dsp:nvSpPr>
        <dsp:cNvPr id="0" name=""/>
        <dsp:cNvSpPr/>
      </dsp:nvSpPr>
      <dsp:spPr>
        <a:xfrm>
          <a:off x="1706959" y="874685"/>
          <a:ext cx="3053544" cy="129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is a meeting of the GO Team. Only members of the team may participate in the discussion. Any members of the public present are here to quietly observe.</a:t>
          </a:r>
        </a:p>
      </dsp:txBody>
      <dsp:txXfrm>
        <a:off x="1706959" y="874685"/>
        <a:ext cx="3053544" cy="1295443"/>
      </dsp:txXfrm>
    </dsp:sp>
    <dsp:sp modelId="{63A3B17D-07DC-456E-A05A-49DCCB953724}">
      <dsp:nvSpPr>
        <dsp:cNvPr id="0" name=""/>
        <dsp:cNvSpPr/>
      </dsp:nvSpPr>
      <dsp:spPr>
        <a:xfrm>
          <a:off x="5292561" y="874685"/>
          <a:ext cx="1295443" cy="129544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7B602-F2F0-4A95-9FAE-6B2DD3492908}">
      <dsp:nvSpPr>
        <dsp:cNvPr id="0" name=""/>
        <dsp:cNvSpPr/>
      </dsp:nvSpPr>
      <dsp:spPr>
        <a:xfrm>
          <a:off x="5564604" y="1146728"/>
          <a:ext cx="751357" cy="7513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76035-F09B-4751-AAAE-823C8D24E8CB}">
      <dsp:nvSpPr>
        <dsp:cNvPr id="0" name=""/>
        <dsp:cNvSpPr/>
      </dsp:nvSpPr>
      <dsp:spPr>
        <a:xfrm>
          <a:off x="6865599" y="874685"/>
          <a:ext cx="3053544" cy="129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will follow the agenda as noticed to the public and stay on task.</a:t>
          </a:r>
        </a:p>
      </dsp:txBody>
      <dsp:txXfrm>
        <a:off x="6865599" y="874685"/>
        <a:ext cx="3053544" cy="1295443"/>
      </dsp:txXfrm>
    </dsp:sp>
    <dsp:sp modelId="{32B9B227-73A0-472B-98B4-51AA6536D03A}">
      <dsp:nvSpPr>
        <dsp:cNvPr id="0" name=""/>
        <dsp:cNvSpPr/>
      </dsp:nvSpPr>
      <dsp:spPr>
        <a:xfrm>
          <a:off x="133921" y="3059096"/>
          <a:ext cx="1295443" cy="129544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6E84F-AE0C-4314-BA55-899A894716E3}">
      <dsp:nvSpPr>
        <dsp:cNvPr id="0" name=""/>
        <dsp:cNvSpPr/>
      </dsp:nvSpPr>
      <dsp:spPr>
        <a:xfrm>
          <a:off x="405964" y="3331139"/>
          <a:ext cx="751357" cy="7513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9BED8-71C1-475B-BE41-AB098AC6B60A}">
      <dsp:nvSpPr>
        <dsp:cNvPr id="0" name=""/>
        <dsp:cNvSpPr/>
      </dsp:nvSpPr>
      <dsp:spPr>
        <a:xfrm>
          <a:off x="1706959" y="3059096"/>
          <a:ext cx="3053544" cy="129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invite and welcome contributions of every member and listen to each other.</a:t>
          </a:r>
        </a:p>
      </dsp:txBody>
      <dsp:txXfrm>
        <a:off x="1706959" y="3059096"/>
        <a:ext cx="3053544" cy="1295443"/>
      </dsp:txXfrm>
    </dsp:sp>
    <dsp:sp modelId="{8F7ACF33-3DCE-4048-B76C-1F6B05F28B28}">
      <dsp:nvSpPr>
        <dsp:cNvPr id="0" name=""/>
        <dsp:cNvSpPr/>
      </dsp:nvSpPr>
      <dsp:spPr>
        <a:xfrm>
          <a:off x="5292561" y="3059096"/>
          <a:ext cx="1295443" cy="129544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56BD-FD15-45C4-BC35-495751397719}">
      <dsp:nvSpPr>
        <dsp:cNvPr id="0" name=""/>
        <dsp:cNvSpPr/>
      </dsp:nvSpPr>
      <dsp:spPr>
        <a:xfrm>
          <a:off x="5564604" y="3331139"/>
          <a:ext cx="751357" cy="7513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278E0-F036-48DE-9F7D-8FD4FAE2C424}">
      <dsp:nvSpPr>
        <dsp:cNvPr id="0" name=""/>
        <dsp:cNvSpPr/>
      </dsp:nvSpPr>
      <dsp:spPr>
        <a:xfrm>
          <a:off x="6865599" y="3059096"/>
          <a:ext cx="3053544" cy="129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will respect all ideas and assume good intentions.</a:t>
          </a:r>
        </a:p>
      </dsp:txBody>
      <dsp:txXfrm>
        <a:off x="6865599" y="3059096"/>
        <a:ext cx="3053544" cy="1295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8DB8-0569-4BF8-8AB9-63BF087919CF}">
      <dsp:nvSpPr>
        <dsp:cNvPr id="0" name=""/>
        <dsp:cNvSpPr/>
      </dsp:nvSpPr>
      <dsp:spPr>
        <a:xfrm>
          <a:off x="-4829844" y="-740211"/>
          <a:ext cx="5752583" cy="5752583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6B88F-8FC2-4CA7-958C-821C131E4CDF}">
      <dsp:nvSpPr>
        <dsp:cNvPr id="0" name=""/>
        <dsp:cNvSpPr/>
      </dsp:nvSpPr>
      <dsp:spPr>
        <a:xfrm>
          <a:off x="483235" y="328443"/>
          <a:ext cx="6524750" cy="657229"/>
        </a:xfrm>
        <a:prstGeom prst="rect">
          <a:avLst/>
        </a:prstGeom>
        <a:gradFill rotWithShape="0">
          <a:gsLst>
            <a:gs pos="0">
              <a:srgbClr val="595B5D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1: Data Review</a:t>
          </a:r>
        </a:p>
      </dsp:txBody>
      <dsp:txXfrm>
        <a:off x="483235" y="328443"/>
        <a:ext cx="6524750" cy="657229"/>
      </dsp:txXfrm>
    </dsp:sp>
    <dsp:sp modelId="{C2E29C9B-1B04-4D0F-884B-53184464A0CF}">
      <dsp:nvSpPr>
        <dsp:cNvPr id="0" name=""/>
        <dsp:cNvSpPr/>
      </dsp:nvSpPr>
      <dsp:spPr>
        <a:xfrm>
          <a:off x="105649" y="258908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311A0-1439-46E2-8E1D-CB01AD834F95}">
      <dsp:nvSpPr>
        <dsp:cNvPr id="0" name=""/>
        <dsp:cNvSpPr/>
      </dsp:nvSpPr>
      <dsp:spPr>
        <a:xfrm>
          <a:off x="860040" y="1314458"/>
          <a:ext cx="6147945" cy="657229"/>
        </a:xfrm>
        <a:prstGeom prst="rect">
          <a:avLst/>
        </a:prstGeom>
        <a:gradFill rotWithShape="0">
          <a:gsLst>
            <a:gs pos="0">
              <a:srgbClr val="595B5D">
                <a:hueOff val="-1469746"/>
                <a:satOff val="24508"/>
                <a:lumOff val="-588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1469746"/>
                <a:satOff val="24508"/>
                <a:lumOff val="-588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1469746"/>
                <a:satOff val="24508"/>
                <a:lumOff val="-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2: Strategic Plan Review</a:t>
          </a:r>
        </a:p>
      </dsp:txBody>
      <dsp:txXfrm>
        <a:off x="860040" y="1314458"/>
        <a:ext cx="6147945" cy="657229"/>
      </dsp:txXfrm>
    </dsp:sp>
    <dsp:sp modelId="{C62BC85C-B34C-4F35-85DD-EF9C4FBEF2CF}">
      <dsp:nvSpPr>
        <dsp:cNvPr id="0" name=""/>
        <dsp:cNvSpPr/>
      </dsp:nvSpPr>
      <dsp:spPr>
        <a:xfrm>
          <a:off x="449271" y="1232304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-1469746"/>
              <a:satOff val="24508"/>
              <a:lumOff val="-58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A04A5-4D00-4442-97C2-694047FE6AAC}">
      <dsp:nvSpPr>
        <dsp:cNvPr id="0" name=""/>
        <dsp:cNvSpPr/>
      </dsp:nvSpPr>
      <dsp:spPr>
        <a:xfrm>
          <a:off x="860040" y="2111772"/>
          <a:ext cx="6147945" cy="1034629"/>
        </a:xfrm>
        <a:prstGeom prst="rect">
          <a:avLst/>
        </a:prstGeom>
        <a:gradFill rotWithShape="0">
          <a:gsLst>
            <a:gs pos="0">
              <a:srgbClr val="595B5D">
                <a:hueOff val="-2939492"/>
                <a:satOff val="49016"/>
                <a:lumOff val="-1176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2939492"/>
                <a:satOff val="49016"/>
                <a:lumOff val="-1176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2939492"/>
                <a:satOff val="49016"/>
                <a:lumOff val="-11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676" tIns="76200" rIns="76200" bIns="76200" numCol="1" spcCol="1270" anchor="ctr" anchorCtr="0">
          <a:noAutofit/>
        </a:bodyPr>
        <a:lstStyle/>
        <a:p>
          <a:pPr marL="1200150" lvl="0" indent="-120015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3: Budget Parameters</a:t>
          </a:r>
        </a:p>
        <a:p>
          <a:pPr marL="1314450" lvl="0" indent="-17145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(Strategic Priorities)</a:t>
          </a:r>
        </a:p>
      </dsp:txBody>
      <dsp:txXfrm>
        <a:off x="860040" y="2111772"/>
        <a:ext cx="6147945" cy="1034629"/>
      </dsp:txXfrm>
    </dsp:sp>
    <dsp:sp modelId="{75410455-6758-4137-A48C-492062AAE167}">
      <dsp:nvSpPr>
        <dsp:cNvPr id="0" name=""/>
        <dsp:cNvSpPr/>
      </dsp:nvSpPr>
      <dsp:spPr>
        <a:xfrm>
          <a:off x="449271" y="2218319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rgbClr val="595B5D">
              <a:hueOff val="-2939492"/>
              <a:satOff val="49016"/>
              <a:lumOff val="-117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AE5678-694C-4451-A071-1DA6A8872D1A}">
      <dsp:nvSpPr>
        <dsp:cNvPr id="0" name=""/>
        <dsp:cNvSpPr/>
      </dsp:nvSpPr>
      <dsp:spPr>
        <a:xfrm>
          <a:off x="483235" y="3286487"/>
          <a:ext cx="6524750" cy="657229"/>
        </a:xfrm>
        <a:prstGeom prst="rect">
          <a:avLst/>
        </a:prstGeom>
        <a:gradFill rotWithShape="0">
          <a:gsLst>
            <a:gs pos="0">
              <a:srgbClr val="595B5D">
                <a:hueOff val="-4409238"/>
                <a:satOff val="73524"/>
                <a:lumOff val="-1764"/>
                <a:alphaOff val="0"/>
                <a:satMod val="103000"/>
                <a:lumMod val="102000"/>
                <a:tint val="94000"/>
              </a:srgbClr>
            </a:gs>
            <a:gs pos="50000">
              <a:srgbClr val="595B5D">
                <a:hueOff val="-4409238"/>
                <a:satOff val="73524"/>
                <a:lumOff val="-1764"/>
                <a:alphaOff val="0"/>
                <a:satMod val="110000"/>
                <a:lumMod val="100000"/>
                <a:shade val="100000"/>
              </a:srgbClr>
            </a:gs>
            <a:gs pos="100000">
              <a:srgbClr val="595B5D">
                <a:hueOff val="-4409238"/>
                <a:satOff val="73524"/>
                <a:lumOff val="-176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Step 4: Budget Development Process</a:t>
          </a:r>
        </a:p>
      </dsp:txBody>
      <dsp:txXfrm>
        <a:off x="483235" y="3286487"/>
        <a:ext cx="6524750" cy="657229"/>
      </dsp:txXfrm>
    </dsp:sp>
    <dsp:sp modelId="{A98F9A17-EE34-4534-B6D3-B3E4A48124DD}">
      <dsp:nvSpPr>
        <dsp:cNvPr id="0" name=""/>
        <dsp:cNvSpPr/>
      </dsp:nvSpPr>
      <dsp:spPr>
        <a:xfrm>
          <a:off x="0" y="3149159"/>
          <a:ext cx="821536" cy="8215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rgbClr val="595B5D">
              <a:hueOff val="-4409238"/>
              <a:satOff val="73524"/>
              <a:lumOff val="-176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EB3A0-4736-4CF8-BA9C-D22820D222B9}">
      <dsp:nvSpPr>
        <dsp:cNvPr id="0" name=""/>
        <dsp:cNvSpPr/>
      </dsp:nvSpPr>
      <dsp:spPr>
        <a:xfrm>
          <a:off x="-33105" y="137314"/>
          <a:ext cx="7266019" cy="959996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165D1-CF0C-40A8-93E4-3D78C66F5F20}">
      <dsp:nvSpPr>
        <dsp:cNvPr id="0" name=""/>
        <dsp:cNvSpPr/>
      </dsp:nvSpPr>
      <dsp:spPr>
        <a:xfrm>
          <a:off x="141413" y="458658"/>
          <a:ext cx="317928" cy="3173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5AD20-1A20-46D0-904F-B0199D7F0F33}">
      <dsp:nvSpPr>
        <dsp:cNvPr id="0" name=""/>
        <dsp:cNvSpPr/>
      </dsp:nvSpPr>
      <dsp:spPr>
        <a:xfrm>
          <a:off x="633862" y="327642"/>
          <a:ext cx="6578167" cy="61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" tIns="64874" rIns="64874" bIns="648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budget represents an investment plan for our school’s students, employees and the community as a whole.</a:t>
          </a:r>
        </a:p>
      </dsp:txBody>
      <dsp:txXfrm>
        <a:off x="633862" y="327642"/>
        <a:ext cx="6578167" cy="612981"/>
      </dsp:txXfrm>
    </dsp:sp>
    <dsp:sp modelId="{805B4116-8872-409C-9BBD-1612E432A217}">
      <dsp:nvSpPr>
        <dsp:cNvPr id="0" name=""/>
        <dsp:cNvSpPr/>
      </dsp:nvSpPr>
      <dsp:spPr>
        <a:xfrm>
          <a:off x="-33105" y="1250555"/>
          <a:ext cx="7266019" cy="897076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DC135-1D47-4E72-B55A-66A8F00D5928}">
      <dsp:nvSpPr>
        <dsp:cNvPr id="0" name=""/>
        <dsp:cNvSpPr/>
      </dsp:nvSpPr>
      <dsp:spPr>
        <a:xfrm>
          <a:off x="141413" y="1540440"/>
          <a:ext cx="317928" cy="3173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AD217-017C-474F-AA81-C9C89BF6F0E2}">
      <dsp:nvSpPr>
        <dsp:cNvPr id="0" name=""/>
        <dsp:cNvSpPr/>
      </dsp:nvSpPr>
      <dsp:spPr>
        <a:xfrm>
          <a:off x="633862" y="1410632"/>
          <a:ext cx="6578167" cy="61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" tIns="64874" rIns="64874" bIns="648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budget recommendations are tied directly to the school’s strategic vision and direction.</a:t>
          </a:r>
        </a:p>
      </dsp:txBody>
      <dsp:txXfrm>
        <a:off x="633862" y="1410632"/>
        <a:ext cx="6578167" cy="612981"/>
      </dsp:txXfrm>
    </dsp:sp>
    <dsp:sp modelId="{30F25B1F-5247-4B01-A07E-C05895440AEF}">
      <dsp:nvSpPr>
        <dsp:cNvPr id="0" name=""/>
        <dsp:cNvSpPr/>
      </dsp:nvSpPr>
      <dsp:spPr>
        <a:xfrm>
          <a:off x="-33105" y="2300878"/>
          <a:ext cx="7266019" cy="880547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377D4-0913-47A8-8629-0DCD3C2E3805}">
      <dsp:nvSpPr>
        <dsp:cNvPr id="0" name=""/>
        <dsp:cNvSpPr/>
      </dsp:nvSpPr>
      <dsp:spPr>
        <a:xfrm>
          <a:off x="141413" y="2582498"/>
          <a:ext cx="317928" cy="3173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4DFAB-966A-47F3-BD5F-75688D5ECCE9}">
      <dsp:nvSpPr>
        <dsp:cNvPr id="0" name=""/>
        <dsp:cNvSpPr/>
      </dsp:nvSpPr>
      <dsp:spPr>
        <a:xfrm>
          <a:off x="633862" y="2452690"/>
          <a:ext cx="6578167" cy="61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" tIns="64874" rIns="64874" bIns="648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proposed budget for the general operations of the school are reflected at </a:t>
          </a:r>
          <a:r>
            <a:rPr lang="en-US" sz="1800" u="sng" kern="1200"/>
            <a:t>$8,292,302</a:t>
          </a:r>
          <a:endParaRPr lang="en-US" sz="1800" kern="1200"/>
        </a:p>
      </dsp:txBody>
      <dsp:txXfrm>
        <a:off x="633862" y="2452690"/>
        <a:ext cx="6578167" cy="612981"/>
      </dsp:txXfrm>
    </dsp:sp>
    <dsp:sp modelId="{5287CAD5-57D7-4C4C-B5E6-B72116E119BF}">
      <dsp:nvSpPr>
        <dsp:cNvPr id="0" name=""/>
        <dsp:cNvSpPr/>
      </dsp:nvSpPr>
      <dsp:spPr>
        <a:xfrm>
          <a:off x="-33105" y="3334671"/>
          <a:ext cx="7266019" cy="1425222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24F1B-DDED-4559-AC6B-006DAA556F94}">
      <dsp:nvSpPr>
        <dsp:cNvPr id="0" name=""/>
        <dsp:cNvSpPr/>
      </dsp:nvSpPr>
      <dsp:spPr>
        <a:xfrm>
          <a:off x="141413" y="3888628"/>
          <a:ext cx="317928" cy="3173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464A3-EF27-4728-9233-CA8FC47AC5C0}">
      <dsp:nvSpPr>
        <dsp:cNvPr id="0" name=""/>
        <dsp:cNvSpPr/>
      </dsp:nvSpPr>
      <dsp:spPr>
        <a:xfrm>
          <a:off x="546767" y="3758820"/>
          <a:ext cx="6752357" cy="61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74" tIns="64874" rIns="64874" bIns="6487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investment plan for FY26 accommodates a student population that is projected to be 469 students, which is an increase of </a:t>
          </a:r>
          <a:r>
            <a:rPr lang="en-US" sz="1800" u="sng" kern="1200"/>
            <a:t> 23</a:t>
          </a:r>
          <a:r>
            <a:rPr lang="en-US" sz="1800" kern="1200"/>
            <a:t> students from </a:t>
          </a:r>
          <a:r>
            <a:rPr lang="en-US" sz="1800" kern="1200">
              <a:latin typeface="Arial Black"/>
            </a:rPr>
            <a:t>FY25</a:t>
          </a:r>
          <a:r>
            <a:rPr lang="en-US" sz="1800" kern="1200"/>
            <a:t>.</a:t>
          </a:r>
        </a:p>
      </dsp:txBody>
      <dsp:txXfrm>
        <a:off x="546767" y="3758820"/>
        <a:ext cx="6752357" cy="612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3713-313B-4007-98C5-9B3864F1E659}">
      <dsp:nvSpPr>
        <dsp:cNvPr id="0" name=""/>
        <dsp:cNvSpPr/>
      </dsp:nvSpPr>
      <dsp:spPr>
        <a:xfrm>
          <a:off x="467930" y="0"/>
          <a:ext cx="1711306" cy="710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FB254-F64B-4179-907B-86DAB7182656}">
      <dsp:nvSpPr>
        <dsp:cNvPr id="0" name=""/>
        <dsp:cNvSpPr/>
      </dsp:nvSpPr>
      <dsp:spPr>
        <a:xfrm>
          <a:off x="588935" y="610928"/>
          <a:ext cx="4311566" cy="63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u="sng" kern="1200"/>
            <a:t>Overview</a:t>
          </a:r>
          <a:endParaRPr lang="en-US" sz="3200" kern="1200"/>
        </a:p>
      </dsp:txBody>
      <dsp:txXfrm>
        <a:off x="588935" y="610928"/>
        <a:ext cx="4311566" cy="636554"/>
      </dsp:txXfrm>
    </dsp:sp>
    <dsp:sp modelId="{A7A65C3E-942C-434A-8EBB-D23C7D65CCBA}">
      <dsp:nvSpPr>
        <dsp:cNvPr id="0" name=""/>
        <dsp:cNvSpPr/>
      </dsp:nvSpPr>
      <dsp:spPr>
        <a:xfrm>
          <a:off x="539223" y="1315202"/>
          <a:ext cx="4311566" cy="293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The district is piloting a zero-based budgeting (ZBB) process for Signature and Turnaround Program Funds this year. 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Zero-based budgeting (ZBB) is a budgeting process that </a:t>
          </a:r>
          <a:r>
            <a:rPr lang="en-US" sz="1700" u="sng" kern="1200"/>
            <a:t>allocates funding based on program efficiency and necessity rather than budget history.</a:t>
          </a:r>
          <a:r>
            <a:rPr lang="en-US" sz="1700" kern="1200"/>
            <a:t> As opposed to traditional budgeting, no item is automatically included in the next budget. 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As such the </a:t>
          </a:r>
          <a:r>
            <a:rPr lang="en-US" sz="1700" b="1" u="sng" kern="1200"/>
            <a:t>initial</a:t>
          </a:r>
          <a:r>
            <a:rPr lang="en-US" sz="1700" kern="1200"/>
            <a:t> allocation for these programs at all schools will be $0. </a:t>
          </a:r>
        </a:p>
      </dsp:txBody>
      <dsp:txXfrm>
        <a:off x="539223" y="1315202"/>
        <a:ext cx="4311566" cy="2931246"/>
      </dsp:txXfrm>
    </dsp:sp>
    <dsp:sp modelId="{D425D025-37E5-47EC-9632-48C8FB4ED6AD}">
      <dsp:nvSpPr>
        <dsp:cNvPr id="0" name=""/>
        <dsp:cNvSpPr/>
      </dsp:nvSpPr>
      <dsp:spPr>
        <a:xfrm>
          <a:off x="5625205" y="0"/>
          <a:ext cx="1509048" cy="9087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55027-061B-4AB4-93D0-F6E408843C69}">
      <dsp:nvSpPr>
        <dsp:cNvPr id="0" name=""/>
        <dsp:cNvSpPr/>
      </dsp:nvSpPr>
      <dsp:spPr>
        <a:xfrm>
          <a:off x="5625190" y="871333"/>
          <a:ext cx="4311566" cy="63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u="sng" kern="1200"/>
            <a:t>Process</a:t>
          </a:r>
          <a:endParaRPr lang="en-US" sz="3200" kern="1200"/>
        </a:p>
      </dsp:txBody>
      <dsp:txXfrm>
        <a:off x="5625190" y="871333"/>
        <a:ext cx="4311566" cy="636554"/>
      </dsp:txXfrm>
    </dsp:sp>
    <dsp:sp modelId="{3AB6420D-7123-448A-BA39-76E75EAD54C2}">
      <dsp:nvSpPr>
        <dsp:cNvPr id="0" name=""/>
        <dsp:cNvSpPr/>
      </dsp:nvSpPr>
      <dsp:spPr>
        <a:xfrm>
          <a:off x="5555644" y="1486799"/>
          <a:ext cx="4311566" cy="293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Principals will develop proposed requests for the personnel and non-personnel they need to support the Signature and/or Turnaround Programs at their schools.  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700" b="0" u="sng" kern="1200">
              <a:latin typeface="Arial"/>
              <a:ea typeface="Calibri"/>
              <a:cs typeface="Calibri"/>
            </a:rPr>
            <a:t>* Principals will share and discuss their proposals and rationale for the proposals with their school GO Team for feedback.</a:t>
          </a:r>
          <a:r>
            <a:rPr lang="en-US" sz="1700" kern="1200">
              <a:latin typeface="Arial Black"/>
              <a:ea typeface="Calibri"/>
              <a:cs typeface="Calibri"/>
            </a:rPr>
            <a:t> </a:t>
          </a:r>
          <a:r>
            <a:rPr lang="en-US" sz="1700" kern="1200"/>
            <a:t> 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700" kern="1200">
              <a:latin typeface="Arial Black"/>
            </a:rPr>
            <a:t>* </a:t>
          </a:r>
          <a:r>
            <a:rPr lang="en-US" sz="1700" kern="1200"/>
            <a:t>After discussing with their GO Team, principals will submit their request for review by January 31st.</a:t>
          </a:r>
          <a:r>
            <a:rPr lang="en-US" sz="1700" kern="1200">
              <a:latin typeface="Arial Black"/>
            </a:rPr>
            <a:t> </a:t>
          </a:r>
          <a:r>
            <a:rPr lang="en-US" sz="1700" kern="1200">
              <a:latin typeface="Arial"/>
              <a:cs typeface="Arial"/>
            </a:rPr>
            <a:t>Funding for these programs will be provided the week of February 3rd. </a:t>
          </a:r>
        </a:p>
      </dsp:txBody>
      <dsp:txXfrm>
        <a:off x="5555644" y="1486799"/>
        <a:ext cx="4311566" cy="293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3FE85-7279-C4F6-2B04-335CC878F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267EF-CD64-80DC-6A5C-3B281EFD0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6DAC8-CD5C-1100-32B7-FFD4B9413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2A0D1-20C9-0907-A17C-681C54C45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04558-B39E-182B-89DF-13B95787A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B731D-92B6-37ED-A6D7-970829F11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6FEA0-A1D8-C7EF-1C61-B49B14704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45994-373C-2780-B5C4-34656C13F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1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57C04-D0C9-9B1D-A926-0B309F2A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1AFF7-43F1-7806-3D6B-821765460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EB60D1-4294-B610-66F8-7FA47407E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F0446-F2ED-DC4D-70CC-D84C49A39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5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0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C0F1A-9D1B-F2D6-0ED8-5BF98286F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CBCFE2-3BA8-DE51-9BC2-98C2F8BA0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2BE36-EE7B-0D5A-4D91-385BA058B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535B9-F690-9596-64BC-623941F35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9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BEAD5-C042-4D14-CA11-EA42371C3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00287-2D7B-F6DD-38D6-5C4E8E41B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DE4F2-1F8F-08F5-E269-DC909496A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30327-4D16-3B07-482F-B8D3F6FE2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4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BBB01-EB6C-F888-5048-D7D210AA9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0F8C1-CCBC-3D57-0BA3-1CB270076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202E7-ACA9-0837-4DB3-8522806A7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0F4AB-5AEC-C4DE-2CE6-FF043B08A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2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7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E9064-0EBF-75FB-8134-5369CDC5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D5BB3-12A9-4A62-9206-5562E959F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5ED92-3F8F-DE03-8233-0CF65C9A3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3AC81-9999-8062-A153-9F3FF27CE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0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807A4-32FB-E6B9-4D09-4F3871E6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FEDB2-94BF-1075-F9D7-5B798EB60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45D2A-BD32-AAC4-38D6-DAE97CE63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41BC0-ABFB-9135-CE5C-6E6BA54C7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5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C5378-5907-F05D-FC36-EFEB5E44C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C3940-0545-CE6C-E6BF-FDD6C2A2A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3213B-2642-BAF9-74AC-584922B1C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44908-4CAF-1CF1-2EA5-5E7553023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9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9309-9B49-2C8D-33BD-271F32AF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EFF4B3-3F86-533B-100A-9FBC0DCBF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B985D-06BA-FB8B-850C-C22B605F8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CF5BF-ED12-4BBE-DA98-AE4C5E30A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1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8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A458E-D95A-AFD2-4F8B-3098D420D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F90DBC-5DD2-9558-DE86-5A5EFEDF7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5FB33-55A6-F5DB-1935-2119E2BE1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E3FA6-C01B-2D96-FAB6-E81D46F98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565FF-1644-568B-7FEE-027A615FE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B932F-3D7C-3F1D-028E-BEECAB157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DBC2C-0A27-969A-3BF8-AED2C3361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6841A-940E-B6A3-D77E-A7FDA7723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0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A785-664F-05E8-7D1E-052CFD84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FB641-4603-AD9D-D238-67343045C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363493-2AE5-3BE3-87AD-ACCDD60A6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F1508-F380-8776-89F9-A1B4995CB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4C5DF-A4E5-A155-9677-6972F72CC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3F2FA0BD-7E4F-E734-C1B2-98ED9C705B1A}"/>
              </a:ext>
            </a:extLst>
          </p:cNvPr>
          <p:cNvSpPr txBox="1">
            <a:spLocks/>
          </p:cNvSpPr>
          <p:nvPr userDrawn="1"/>
        </p:nvSpPr>
        <p:spPr>
          <a:xfrm>
            <a:off x="9936480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F1A92B54-BBD9-09A3-8474-D94AA6CDE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/>
              <a:t>Click icon to insert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56655" y="646657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BAE50362-448D-9D9F-C6C6-7920EDE4A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36480" y="6479725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57609" y="4724033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83CF558-464C-5D87-488E-BD2DB554C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6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3238DEBF-2E78-787F-36F5-00696FB96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6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42265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77844" y="6448879"/>
            <a:ext cx="2743200" cy="365125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DFA87CC-09C0-1816-E05E-D25BA66C5EEE}"/>
              </a:ext>
            </a:extLst>
          </p:cNvPr>
          <p:cNvSpPr txBox="1">
            <a:spLocks/>
          </p:cNvSpPr>
          <p:nvPr userDrawn="1"/>
        </p:nvSpPr>
        <p:spPr>
          <a:xfrm>
            <a:off x="8763000" y="6448878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15424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7215" y="638247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6830AB8D-A173-42FE-9AF1-8154E354C703}"/>
              </a:ext>
            </a:extLst>
          </p:cNvPr>
          <p:cNvSpPr txBox="1">
            <a:spLocks/>
          </p:cNvSpPr>
          <p:nvPr userDrawn="1"/>
        </p:nvSpPr>
        <p:spPr>
          <a:xfrm>
            <a:off x="9805852" y="6382475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08D414-D520-0B48-BEB9-FF3C07715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19418" y="3046905"/>
            <a:ext cx="3439087" cy="3456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77844" y="6492875"/>
            <a:ext cx="2743200" cy="365125"/>
          </a:xfrm>
        </p:spPr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CCA366D7-38CD-8F7D-5E6C-9FEE0D1E191C}"/>
              </a:ext>
            </a:extLst>
          </p:cNvPr>
          <p:cNvSpPr txBox="1">
            <a:spLocks/>
          </p:cNvSpPr>
          <p:nvPr userDrawn="1"/>
        </p:nvSpPr>
        <p:spPr>
          <a:xfrm>
            <a:off x="9885674" y="650344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52505F-C6BB-9D25-857B-9E8479363C3C}"/>
              </a:ext>
            </a:extLst>
          </p:cNvPr>
          <p:cNvSpPr txBox="1">
            <a:spLocks/>
          </p:cNvSpPr>
          <p:nvPr userDrawn="1"/>
        </p:nvSpPr>
        <p:spPr>
          <a:xfrm>
            <a:off x="9901646" y="6446611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8175" y="640860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11D64D-F57B-A4BE-E328-06A97FBE02C6}"/>
              </a:ext>
            </a:extLst>
          </p:cNvPr>
          <p:cNvSpPr txBox="1">
            <a:spLocks/>
          </p:cNvSpPr>
          <p:nvPr userDrawn="1"/>
        </p:nvSpPr>
        <p:spPr>
          <a:xfrm>
            <a:off x="9892937" y="6419579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50ABC9-6FF8-7331-C51C-178D71143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99938" y="2468522"/>
            <a:ext cx="3439087" cy="3456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9135" y="642601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37B2C98-A2E4-6696-ECB2-EE14470779B6}"/>
              </a:ext>
            </a:extLst>
          </p:cNvPr>
          <p:cNvSpPr txBox="1">
            <a:spLocks/>
          </p:cNvSpPr>
          <p:nvPr userDrawn="1"/>
        </p:nvSpPr>
        <p:spPr>
          <a:xfrm>
            <a:off x="9901646" y="6426019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5539" y="6461216"/>
            <a:ext cx="2743200" cy="365125"/>
          </a:xfrm>
        </p:spPr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83836B3B-649D-F34F-C1CB-7EFAC3A3BF29}"/>
              </a:ext>
            </a:extLst>
          </p:cNvPr>
          <p:cNvSpPr txBox="1">
            <a:spLocks/>
          </p:cNvSpPr>
          <p:nvPr userDrawn="1"/>
        </p:nvSpPr>
        <p:spPr>
          <a:xfrm>
            <a:off x="9923768" y="6446611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76CE9C3-45F2-C100-8B71-2FBD3139A851}"/>
              </a:ext>
            </a:extLst>
          </p:cNvPr>
          <p:cNvSpPr txBox="1">
            <a:spLocks/>
          </p:cNvSpPr>
          <p:nvPr userDrawn="1"/>
        </p:nvSpPr>
        <p:spPr>
          <a:xfrm>
            <a:off x="9875520" y="6446611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2BDEE9-F378-DBA8-E14E-0826A6E6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09054" y="459137"/>
            <a:ext cx="4126800" cy="4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78858" y="6398863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AA9126D-F659-67B2-097D-EC3CF5B91851}"/>
              </a:ext>
            </a:extLst>
          </p:cNvPr>
          <p:cNvSpPr txBox="1">
            <a:spLocks/>
          </p:cNvSpPr>
          <p:nvPr userDrawn="1"/>
        </p:nvSpPr>
        <p:spPr>
          <a:xfrm>
            <a:off x="9890193" y="6383714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0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ue and orange logo&#10;&#10;Description automatically generated">
            <a:extLst>
              <a:ext uri="{FF2B5EF4-FFF2-40B4-BE49-F238E27FC236}">
                <a16:creationId xmlns:a16="http://schemas.microsoft.com/office/drawing/2014/main" id="{651961CA-8365-072E-C073-377C7F7895F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6172" y="5841160"/>
            <a:ext cx="595013" cy="789734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617755-1599-8C46-4693-4F0E4C256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B7CAB-BC97-41F0-A717-962C23B9D0D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D8AC3BD-A80C-B24B-A0E4-5004EE2F7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  <p:sldLayoutId id="2147483686" r:id="rId14"/>
    <p:sldLayoutId id="214748368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accent4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629469"/>
            <a:ext cx="8961120" cy="5599062"/>
          </a:xfrm>
        </p:spPr>
        <p:txBody>
          <a:bodyPr/>
          <a:lstStyle/>
          <a:p>
            <a:r>
              <a:rPr lang="en-US"/>
              <a:t>GO Team </a:t>
            </a:r>
            <a:br>
              <a:rPr lang="en-US"/>
            </a:br>
            <a:r>
              <a:rPr lang="en-US"/>
              <a:t>Budget Allocation Meeting</a:t>
            </a:r>
            <a:br>
              <a:rPr lang="en-US"/>
            </a:b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L.P. Miles Elementary 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January 30, 2025</a:t>
            </a:r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09CE6-33FC-8D0B-8D66-8EF19ABA1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E6F0-9441-210B-74FA-0DE58EEF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68" y="695739"/>
            <a:ext cx="6400800" cy="3615485"/>
          </a:xfrm>
        </p:spPr>
        <p:txBody>
          <a:bodyPr anchor="ctr"/>
          <a:lstStyle/>
          <a:p>
            <a:r>
              <a:rPr lang="en-US"/>
              <a:t>Budget Development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4EA6E7-F3C2-5B15-0690-E7F99420BF5A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449E3-0AA4-EF75-5D7B-84A75FC06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724" y="344424"/>
            <a:ext cx="8003286" cy="768096"/>
          </a:xfrm>
        </p:spPr>
        <p:txBody>
          <a:bodyPr anchor="t">
            <a:noAutofit/>
          </a:bodyPr>
          <a:lstStyle/>
          <a:p>
            <a:r>
              <a:rPr lang="en-US" sz="4800"/>
              <a:t>Norms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8053" y="6459855"/>
            <a:ext cx="740664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D6C3DC6-EF6E-8948-BFE6-808D46D584D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4119F18-171B-44BC-1A34-FB216F4D992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338834" y="1171575"/>
          <a:ext cx="10053066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13D3E-024B-6C1F-CDD4-6EFAA3D36CA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20069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5EE90-3EFF-A1DD-8C97-057C68B3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B71-88B6-5D6B-84A9-B6F4551C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213519"/>
            <a:ext cx="11410121" cy="700882"/>
          </a:xfrm>
        </p:spPr>
        <p:txBody>
          <a:bodyPr/>
          <a:lstStyle/>
          <a:p>
            <a:r>
              <a:rPr lang="en-US"/>
              <a:t>GO Team Budget Development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63BDB9-0C6D-0D22-7F49-B1ADE0C00A5F}"/>
              </a:ext>
            </a:extLst>
          </p:cNvPr>
          <p:cNvGraphicFramePr/>
          <p:nvPr/>
        </p:nvGraphicFramePr>
        <p:xfrm>
          <a:off x="4049911" y="2503594"/>
          <a:ext cx="7066460" cy="42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mage result for you are here">
            <a:extLst>
              <a:ext uri="{FF2B5EF4-FFF2-40B4-BE49-F238E27FC236}">
                <a16:creationId xmlns:a16="http://schemas.microsoft.com/office/drawing/2014/main" id="{CC94EB0F-6ED1-0C45-43FB-FFFA3E79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1411">
            <a:off x="3310224" y="4647596"/>
            <a:ext cx="1041613" cy="1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2B3DD9-0B73-B706-5971-B0A46F5DAE00}"/>
              </a:ext>
            </a:extLst>
          </p:cNvPr>
          <p:cNvSpPr/>
          <p:nvPr/>
        </p:nvSpPr>
        <p:spPr>
          <a:xfrm>
            <a:off x="3309729" y="859203"/>
            <a:ext cx="6122505" cy="1699590"/>
          </a:xfrm>
          <a:prstGeom prst="rect">
            <a:avLst/>
          </a:prstGeom>
          <a:solidFill>
            <a:srgbClr val="0083A9"/>
          </a:solidFill>
          <a:ln>
            <a:solidFill>
              <a:srgbClr val="0083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Berlin Sans FB Demi" panose="020E0802020502020306" pitchFamily="34" charset="0"/>
              </a:rPr>
              <a:t>YOUR SCHOOL STRATEGIC PLAN…</a:t>
            </a:r>
          </a:p>
          <a:p>
            <a:pPr algn="ctr"/>
            <a:endParaRPr lang="en-US" sz="1600" b="1">
              <a:solidFill>
                <a:schemeClr val="bg2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is your roadmap and your role.</a:t>
            </a: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It is your direction, your priorities, your vision,</a:t>
            </a: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your present, your future.</a:t>
            </a:r>
            <a:r>
              <a:rPr lang="en-US" sz="1600" b="1">
                <a:solidFill>
                  <a:schemeClr val="bg2"/>
                </a:solidFill>
              </a:rPr>
              <a:t> </a:t>
            </a:r>
          </a:p>
          <a:p>
            <a:pPr algn="ctr"/>
            <a:endParaRPr lang="en-US" sz="1600" b="1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ABA7C-40A7-C784-6C32-5FB338C8A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8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C6709-5247-F8E8-55AE-0FB90819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4C0EB-195E-0F13-555F-EA1D6AB98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45" y="89451"/>
            <a:ext cx="10002589" cy="894522"/>
          </a:xfrm>
        </p:spPr>
        <p:txBody>
          <a:bodyPr anchor="ctr"/>
          <a:lstStyle/>
          <a:p>
            <a:r>
              <a:rPr lang="en-US" sz="4000"/>
              <a:t>Budget Allocation Meeting</a:t>
            </a:r>
          </a:p>
        </p:txBody>
      </p:sp>
      <p:sp>
        <p:nvSpPr>
          <p:cNvPr id="2" name="Shape 100">
            <a:extLst>
              <a:ext uri="{FF2B5EF4-FFF2-40B4-BE49-F238E27FC236}">
                <a16:creationId xmlns:a16="http://schemas.microsoft.com/office/drawing/2014/main" id="{78F3D560-D2AF-8F62-4A2C-7515E6596DDD}"/>
              </a:ext>
            </a:extLst>
          </p:cNvPr>
          <p:cNvSpPr txBox="1">
            <a:spLocks/>
          </p:cNvSpPr>
          <p:nvPr/>
        </p:nvSpPr>
        <p:spPr>
          <a:xfrm>
            <a:off x="999639" y="983973"/>
            <a:ext cx="9618664" cy="538701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3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ea typeface="+mn-ea"/>
                <a:cs typeface="+mn-cs"/>
              </a:rPr>
              <a:t>What</a:t>
            </a:r>
          </a:p>
          <a:p>
            <a:pPr marL="57150" marR="0" lvl="0" indent="63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95B5D"/>
                </a:solidFill>
                <a:effectLst/>
                <a:uLnTx/>
                <a:uFillTx/>
                <a:ea typeface="+mn-ea"/>
                <a:cs typeface="+mn-cs"/>
              </a:rPr>
              <a:t>During the first GO Team meeting the principal will </a:t>
            </a:r>
            <a:r>
              <a:rPr kumimoji="0" lang="en-US" sz="2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provide an overview of the budget and position allocations, request(s) for turnaround and/or signature program funds and review changes to the Gifted Services delivery model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95B5D"/>
                </a:solidFill>
                <a:effectLst/>
                <a:uLnTx/>
                <a:uFillTx/>
                <a:ea typeface="+mn-ea"/>
                <a:cs typeface="+mn-cs"/>
              </a:rPr>
              <a:t> (as needed)  </a:t>
            </a:r>
          </a:p>
          <a:p>
            <a:pPr marL="6350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ea typeface="+mn-ea"/>
                <a:cs typeface="+mn-cs"/>
              </a:rPr>
              <a:t>Why</a:t>
            </a: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srgbClr val="0083A9"/>
              </a:solidFill>
              <a:effectLst/>
              <a:uLnTx/>
              <a:uFillTx/>
              <a:ea typeface="+mn-ea"/>
              <a:cs typeface="Sabon Next LT"/>
            </a:endParaRPr>
          </a:p>
          <a:p>
            <a:pPr marL="57150" marR="0" lvl="0" indent="63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95B5D"/>
                </a:solidFill>
                <a:effectLst/>
                <a:uLnTx/>
                <a:uFillTx/>
                <a:ea typeface="+mn-ea"/>
                <a:cs typeface="+mn-cs"/>
              </a:rPr>
              <a:t>This meeting provides an opportunity for the principal and GO Team to ensure alignment on the school’s key strategic priorities, gain a deeper understanding of the budget and position allocations, discuss the proposed requests for signature program funds and provide input to drive the development of the draft budget. 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595B5D"/>
              </a:solidFill>
              <a:effectLst/>
              <a:uLnTx/>
              <a:uFillTx/>
              <a:ea typeface="+mn-ea"/>
              <a:cs typeface="Sabon Next LT"/>
            </a:endParaRPr>
          </a:p>
          <a:p>
            <a:pPr marL="6350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ea typeface="+mn-ea"/>
                <a:cs typeface="+mn-cs"/>
              </a:rPr>
              <a:t>When</a:t>
            </a: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srgbClr val="0083A9"/>
              </a:solidFill>
              <a:effectLst/>
              <a:uLnTx/>
              <a:uFillTx/>
              <a:ea typeface="+mn-ea"/>
              <a:cs typeface="Sabon Next LT"/>
            </a:endParaRPr>
          </a:p>
          <a:p>
            <a:pPr marL="5207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95B5D"/>
                </a:solidFill>
                <a:effectLst/>
                <a:uLnTx/>
                <a:uFillTx/>
                <a:ea typeface="+mn-ea"/>
                <a:cs typeface="+mn-cs"/>
                <a:sym typeface="Calibri"/>
              </a:rPr>
              <a:t>January 16 – January 31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595B5D"/>
              </a:solidFill>
              <a:effectLst/>
              <a:uLnTx/>
              <a:uFillTx/>
              <a:ea typeface="+mn-ea"/>
              <a:cs typeface="Sabon Next LT"/>
            </a:endParaRP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BB292DD7-54F1-5FA7-1ABE-4597F2662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418561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90817E-5D17-45A5-8335-4C95D1C2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54" y="224407"/>
            <a:ext cx="10569634" cy="689992"/>
          </a:xfrm>
        </p:spPr>
        <p:txBody>
          <a:bodyPr/>
          <a:lstStyle/>
          <a:p>
            <a:r>
              <a:rPr lang="en-US"/>
              <a:t>FY26 Budget Development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D9E7A-8553-B290-614C-3CB04E263DDA}"/>
              </a:ext>
            </a:extLst>
          </p:cNvPr>
          <p:cNvSpPr txBox="1">
            <a:spLocks/>
          </p:cNvSpPr>
          <p:nvPr/>
        </p:nvSpPr>
        <p:spPr>
          <a:xfrm>
            <a:off x="694446" y="914399"/>
            <a:ext cx="6035650" cy="5624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7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7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ea typeface="Calibri"/>
                <a:cs typeface="Calibri"/>
              </a:rPr>
              <a:t>Principal’s Role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Design the budget and propose operational changes that can raise student achievement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Formulate strategies, implement and manage them at the school level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Focus on the day-to-day operations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Serve as the expert on the school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Hire quality instructional and support personnel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</a:rPr>
              <a:t>Collaborate with the GO Team on the use of school-level flexibility for position allocations, turnaround initiatives, and Signature Programs (NEW PROCESS FOR FY26)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ea typeface="Calibri"/>
                <a:cs typeface="Calibri"/>
              </a:rPr>
              <a:t>The GO Team’s Role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Focus on the big picture (</a:t>
            </a:r>
            <a:r>
              <a:rPr kumimoji="0" lang="en-US" sz="15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positions and resources, not people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Ensure that the budget is </a:t>
            </a:r>
            <a:r>
              <a:rPr kumimoji="0" lang="en-US" sz="15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aligned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 to the school’s mission and vision and that </a:t>
            </a:r>
            <a:r>
              <a:rPr kumimoji="0" lang="en-US" sz="15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  <a:cs typeface="Calibri"/>
              </a:rPr>
              <a:t>resources are allocated to support key strategic priorities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</a:rPr>
              <a:t>Collaborate with the Principal on the use of school-level flexibility for position allocations, turnaround initiatives, and Signature Programs (NEW PROCESS FOR FY26)</a:t>
            </a:r>
            <a:endParaRPr kumimoji="0" lang="en-US" sz="15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9839"/>
              </a:solidFill>
              <a:effectLst/>
              <a:uLnTx/>
              <a:uFillTx/>
              <a:latin typeface="Sabon Next LT"/>
              <a:ea typeface="+mn-ea"/>
              <a:cs typeface="Sabon Next LT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7B774C7-D9D9-B235-CD07-4AFE6D370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534" r="49174"/>
          <a:stretch/>
        </p:blipFill>
        <p:spPr>
          <a:xfrm>
            <a:off x="7258215" y="914399"/>
            <a:ext cx="4063798" cy="5624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6B4F56B-6392-8EE6-FDF7-A62329D68002}"/>
              </a:ext>
            </a:extLst>
          </p:cNvPr>
          <p:cNvSpPr/>
          <p:nvPr/>
        </p:nvSpPr>
        <p:spPr>
          <a:xfrm rot="19351245">
            <a:off x="8260734" y="793598"/>
            <a:ext cx="786776" cy="161222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897828F-B357-8F8E-34F3-85DFD4ABB6C8}"/>
              </a:ext>
            </a:extLst>
          </p:cNvPr>
          <p:cNvSpPr/>
          <p:nvPr/>
        </p:nvSpPr>
        <p:spPr>
          <a:xfrm rot="2126405">
            <a:off x="10369037" y="845045"/>
            <a:ext cx="744346" cy="15627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EADC88-84EB-384B-E4AC-F5D2117842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748C9-82D6-A889-1780-80BF03791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EF603-FDB8-6EB8-D0EE-B86D0FCA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8" y="363375"/>
            <a:ext cx="9229531" cy="739868"/>
          </a:xfrm>
        </p:spPr>
        <p:txBody>
          <a:bodyPr/>
          <a:lstStyle/>
          <a:p>
            <a:r>
              <a:rPr lang="en-US"/>
              <a:t>Miles Elementary Strategic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2851F-B8E5-BE83-9571-DF1816FE50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90F9C-1E28-5387-4EDA-FE145824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" y="1523479"/>
            <a:ext cx="8251371" cy="5302862"/>
          </a:xfrm>
          <a:prstGeom prst="rect">
            <a:avLst/>
          </a:prstGeom>
        </p:spPr>
      </p:pic>
      <p:pic>
        <p:nvPicPr>
          <p:cNvPr id="6" name="Picture 5" descr="A screenshot of a school strategy&#10;&#10;AI-generated content may be incorrect.">
            <a:extLst>
              <a:ext uri="{FF2B5EF4-FFF2-40B4-BE49-F238E27FC236}">
                <a16:creationId xmlns:a16="http://schemas.microsoft.com/office/drawing/2014/main" id="{04FFE422-4277-0822-8878-6D5A65776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6" y="0"/>
            <a:ext cx="1179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1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A38CD-4F65-B794-4253-C68554851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7CC65E-CB4C-1310-1E43-4E593126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8" y="363375"/>
            <a:ext cx="9229531" cy="739868"/>
          </a:xfrm>
        </p:spPr>
        <p:txBody>
          <a:bodyPr/>
          <a:lstStyle/>
          <a:p>
            <a:r>
              <a:rPr lang="en-US"/>
              <a:t>Miles Elementary Strategic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85C44-7B87-0BB1-E077-82D60D26A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297FA-198E-E759-D4C9-EED52E578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1530310"/>
            <a:ext cx="10221685" cy="46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1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927660" y="2344039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795040" y="1913118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3"/>
                </a:solidFill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793767" y="5820962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3"/>
                </a:solidFill>
              </a:rPr>
              <a:t>Lower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894E11-DA30-6F6C-AD51-36B7F2E370FD}"/>
              </a:ext>
            </a:extLst>
          </p:cNvPr>
          <p:cNvSpPr txBox="1">
            <a:spLocks/>
          </p:cNvSpPr>
          <p:nvPr/>
        </p:nvSpPr>
        <p:spPr>
          <a:xfrm>
            <a:off x="1197865" y="0"/>
            <a:ext cx="7098392" cy="19291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>
                <a:solidFill>
                  <a:prstClr val="black"/>
                </a:solidFill>
                <a:latin typeface="Tenorite"/>
              </a:rPr>
              <a:t>Miles Elementary</a:t>
            </a:r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 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Strategic Plan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Priority Ranking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CB2AB-E3B4-0E20-4FD8-81409800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70" y="2344038"/>
            <a:ext cx="6180959" cy="35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5EE-134F-CEEE-5B4A-837A55AB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56" y="214468"/>
            <a:ext cx="7766285" cy="689993"/>
          </a:xfrm>
        </p:spPr>
        <p:txBody>
          <a:bodyPr/>
          <a:lstStyle/>
          <a:p>
            <a:r>
              <a:rPr lang="en-US"/>
              <a:t>FY 26 Budget Parameters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508E58-2531-A5A5-8144-93FAF20D5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05951"/>
              </p:ext>
            </p:extLst>
          </p:nvPr>
        </p:nvGraphicFramePr>
        <p:xfrm>
          <a:off x="1964016" y="983679"/>
          <a:ext cx="8046720" cy="566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08">
                <a:tc>
                  <a:txBody>
                    <a:bodyPr/>
                    <a:lstStyle/>
                    <a:p>
                      <a:pPr algn="ctr"/>
                      <a:endParaRPr lang="en-US" sz="1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750" dirty="0">
                          <a:latin typeface="Arial"/>
                          <a:cs typeface="Arial"/>
                        </a:rPr>
                        <a:t>FY26 Ranked School Priorities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750" dirty="0">
                          <a:latin typeface="Arial"/>
                          <a:cs typeface="Arial"/>
                        </a:rPr>
                        <a:t>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625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academic achievement and promote growth in ELA and Math by using data to drive instruction and academic decisions for our Sped Sub groups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 our data, students in our Sped subgroup need </a:t>
                      </a:r>
                      <a:r>
                        <a:rPr lang="en-US" sz="1800" baseline="0" dirty="0"/>
                        <a:t>maximized opportunities for achievement and remediation daily so that their individual academic needs are met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08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Implement IB program standards and practices with fidelity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algn="ctr"/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IB is the signature program for the Mays Cluster and will ensure that students experience rigorous, quality academic programming.</a:t>
                      </a:r>
                    </a:p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244">
                <a:tc>
                  <a:txBody>
                    <a:bodyPr/>
                    <a:lstStyle/>
                    <a:p>
                      <a:pPr marL="15240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Calibri"/>
                        <a:buNone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Build teacher capacity to support academic achievement.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Use student data to provide professional development for teachers.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22536-0713-83F3-8A46-71D87B30F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7A90A95A-0918-14FB-D22D-DE25A8D30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243822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82472-5C2A-46EF-49C6-9C868122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87B3-EB0B-E4C3-9996-B5E49D6A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68" y="695739"/>
            <a:ext cx="6400800" cy="3615485"/>
          </a:xfrm>
        </p:spPr>
        <p:txBody>
          <a:bodyPr anchor="ctr"/>
          <a:lstStyle/>
          <a:p>
            <a:r>
              <a:rPr lang="en-US"/>
              <a:t>Discussion of Budget Allocation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4DB730-CC9F-9271-C681-EEF0ACED735D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6A3C-1D29-F30F-E7A3-B56EC092AE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10" y="145914"/>
            <a:ext cx="2786780" cy="641013"/>
          </a:xfrm>
        </p:spPr>
        <p:txBody>
          <a:bodyPr/>
          <a:lstStyle/>
          <a:p>
            <a:pPr algn="ctr"/>
            <a:r>
              <a:rPr lang="en-US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1306" y="466421"/>
            <a:ext cx="6400800" cy="56653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>
                <a:solidFill>
                  <a:schemeClr val="tx2"/>
                </a:solidFill>
                <a:latin typeface="Aptos Black" panose="020B0004020202020204" pitchFamily="34" charset="0"/>
              </a:rPr>
              <a:t>Action Items</a:t>
            </a:r>
            <a:r>
              <a:rPr lang="en-US" sz="1600" b="1">
                <a:solidFill>
                  <a:schemeClr val="accent2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Approval of Agenda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Approval of Previous Minutes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Strategic Plan Review and Update </a:t>
            </a:r>
            <a:r>
              <a:rPr lang="en-US" sz="1600" i="1">
                <a:solidFill>
                  <a:schemeClr val="accent2"/>
                </a:solidFill>
              </a:rPr>
              <a:t>(if not previously completed)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Rank Strategic Priorities </a:t>
            </a:r>
            <a:r>
              <a:rPr lang="en-US" sz="1600" i="1">
                <a:solidFill>
                  <a:schemeClr val="accent2"/>
                </a:solidFill>
              </a:rPr>
              <a:t>(if not previously completed)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>
                <a:solidFill>
                  <a:schemeClr val="tx2"/>
                </a:solidFill>
                <a:latin typeface="Aptos Black" panose="020B0004020202020204" pitchFamily="34" charset="0"/>
              </a:rPr>
              <a:t>Discussion Items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Changes to Gifted Delivery Model </a:t>
            </a:r>
            <a:r>
              <a:rPr lang="en-US" sz="1600" i="1">
                <a:solidFill>
                  <a:schemeClr val="accent2"/>
                </a:solidFill>
              </a:rPr>
              <a:t>(if applicable – remove this line if not applicable)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Review Budget Meeting Schedule- Review and update meeting calendar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Budget Allocation Presentation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accent2"/>
              </a:solidFill>
              <a:latin typeface="Aptos Black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>
                <a:solidFill>
                  <a:schemeClr val="tx2"/>
                </a:solidFill>
                <a:latin typeface="Aptos Black" panose="020B0004020202020204" pitchFamily="34" charset="0"/>
              </a:rPr>
              <a:t>Information Items</a:t>
            </a:r>
            <a:r>
              <a:rPr lang="en-US" sz="1800" b="1">
                <a:solidFill>
                  <a:schemeClr val="accent2"/>
                </a:solidFill>
                <a:latin typeface="Aptos Black" panose="020B000402020202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Principal’s Report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solidFill>
                  <a:schemeClr val="tx1"/>
                </a:solidFill>
              </a:rPr>
              <a:t>CCRPI </a:t>
            </a:r>
            <a:r>
              <a:rPr lang="en-US" sz="1400" i="1">
                <a:solidFill>
                  <a:schemeClr val="accent2"/>
                </a:solidFill>
              </a:rPr>
              <a:t> (if not previously presented)</a:t>
            </a:r>
            <a:endParaRPr lang="en-US" sz="1400">
              <a:solidFill>
                <a:schemeClr val="tx1"/>
              </a:solidFill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solidFill>
                  <a:schemeClr val="tx1"/>
                </a:solidFill>
              </a:rPr>
              <a:t>Additional items as needed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Committee Reports </a:t>
            </a:r>
            <a:r>
              <a:rPr lang="en-US" sz="1600" i="1">
                <a:solidFill>
                  <a:schemeClr val="accent2"/>
                </a:solidFill>
              </a:rPr>
              <a:t>(if applicable)</a:t>
            </a: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Cluster Advisory Report </a:t>
            </a:r>
            <a:r>
              <a:rPr lang="en-US" sz="1600" i="1">
                <a:solidFill>
                  <a:schemeClr val="accent2"/>
                </a:solidFill>
              </a:rPr>
              <a:t>(if applicable)</a:t>
            </a: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>
                <a:solidFill>
                  <a:schemeClr val="tx2"/>
                </a:solidFill>
                <a:latin typeface="Aptos Black" panose="020B0004020202020204" pitchFamily="34" charset="0"/>
              </a:rPr>
              <a:t>Announcements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>
                <a:solidFill>
                  <a:schemeClr val="tx2"/>
                </a:solidFill>
                <a:latin typeface="Aptos Black" panose="020B0004020202020204" pitchFamily="34" charset="0"/>
              </a:rPr>
              <a:t>Public Comment </a:t>
            </a:r>
            <a:r>
              <a:rPr lang="en-US" sz="1600" i="1">
                <a:solidFill>
                  <a:schemeClr val="accent2"/>
                </a:solidFill>
              </a:rPr>
              <a:t>(if applicable)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>
                <a:solidFill>
                  <a:schemeClr val="tx2"/>
                </a:solidFill>
                <a:latin typeface="Aptos Black" panose="020B0004020202020204" pitchFamily="34" charset="0"/>
              </a:rPr>
              <a:t>Adjournment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E4CF7-AC3F-561E-7FF2-4339D339E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ABAF-6A1E-0B66-D38D-BE16BBC5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6275416" cy="680053"/>
          </a:xfrm>
        </p:spPr>
        <p:txBody>
          <a:bodyPr/>
          <a:lstStyle/>
          <a:p>
            <a:r>
              <a:rPr lang="en-US"/>
              <a:t>Executive Summary</a:t>
            </a:r>
          </a:p>
        </p:txBody>
      </p:sp>
      <p:graphicFrame>
        <p:nvGraphicFramePr>
          <p:cNvPr id="8" name="Subtitle 2">
            <a:extLst>
              <a:ext uri="{FF2B5EF4-FFF2-40B4-BE49-F238E27FC236}">
                <a16:creationId xmlns:a16="http://schemas.microsoft.com/office/drawing/2014/main" id="{6E0716C0-46D4-FC71-7FA6-98517E3D2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88936"/>
              </p:ext>
            </p:extLst>
          </p:nvPr>
        </p:nvGraphicFramePr>
        <p:xfrm>
          <a:off x="595834" y="1302026"/>
          <a:ext cx="7266019" cy="489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4731E-5E9A-34DC-ECAB-6910AF139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69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/>
              <a:t>School Allocation Tab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3CF36-FB91-B1E8-60E3-3EBC38A9D755}"/>
              </a:ext>
            </a:extLst>
          </p:cNvPr>
          <p:cNvSpPr txBox="1"/>
          <p:nvPr/>
        </p:nvSpPr>
        <p:spPr>
          <a:xfrm>
            <a:off x="1009979" y="596946"/>
            <a:ext cx="971588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/>
            <a:r>
              <a:rPr lang="en-US" sz="18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The </a:t>
            </a:r>
            <a:r>
              <a:rPr lang="en-US" sz="1800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Allocation Tab</a:t>
            </a:r>
            <a:r>
              <a:rPr lang="en-US" sz="18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 has 3 tables that show the allocations for </a:t>
            </a:r>
            <a:r>
              <a:rPr lang="en-US" sz="1800" b="1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FY26</a:t>
            </a:r>
            <a:r>
              <a:rPr lang="en-US" sz="1800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800" b="1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FY25</a:t>
            </a:r>
            <a:r>
              <a:rPr lang="en-US" sz="1800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8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and the</a:t>
            </a:r>
            <a:r>
              <a:rPr lang="en-US" sz="1800" b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800" b="1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Change</a:t>
            </a:r>
            <a:r>
              <a:rPr lang="en-US" sz="18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in each area.  This helps you understand how our school earned funds and positions for FY26 in comparison to FY25, and how changes in each line impact our overall school budget. 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6AAC1F-F970-F307-79DA-7AD7F5064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277D73D-15D5-8BF0-57CE-825136C2B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7294" y="6451961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  <p:pic>
        <p:nvPicPr>
          <p:cNvPr id="5" name="Picture 4" descr="A screenshot of a table&#10;&#10;AI-generated content may be incorrect.">
            <a:extLst>
              <a:ext uri="{FF2B5EF4-FFF2-40B4-BE49-F238E27FC236}">
                <a16:creationId xmlns:a16="http://schemas.microsoft.com/office/drawing/2014/main" id="{05FE286A-E919-B10E-79B0-4F5E2ED6E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8" y="1581737"/>
            <a:ext cx="3411187" cy="4993824"/>
          </a:xfrm>
          <a:prstGeom prst="rect">
            <a:avLst/>
          </a:prstGeom>
        </p:spPr>
      </p:pic>
      <p:pic>
        <p:nvPicPr>
          <p:cNvPr id="6" name="Picture 5" descr="A screenshot of a table&#10;&#10;AI-generated content may be incorrect.">
            <a:extLst>
              <a:ext uri="{FF2B5EF4-FFF2-40B4-BE49-F238E27FC236}">
                <a16:creationId xmlns:a16="http://schemas.microsoft.com/office/drawing/2014/main" id="{1CE1A979-73B0-0F5A-682B-7BA185E00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320" y="1585521"/>
            <a:ext cx="3283528" cy="5012503"/>
          </a:xfrm>
          <a:prstGeom prst="rect">
            <a:avLst/>
          </a:prstGeom>
        </p:spPr>
      </p:pic>
      <p:pic>
        <p:nvPicPr>
          <p:cNvPr id="8" name="Picture 7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97ADCC0E-3155-5CFD-2358-CAB8D1B8D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065" y="1581904"/>
            <a:ext cx="3269922" cy="4993823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F22F2BE-C8E5-B3C7-26CA-B24C9B626F2E}"/>
              </a:ext>
            </a:extLst>
          </p:cNvPr>
          <p:cNvSpPr/>
          <p:nvPr/>
        </p:nvSpPr>
        <p:spPr>
          <a:xfrm>
            <a:off x="7920986" y="1585451"/>
            <a:ext cx="1964591" cy="228309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61A7DBB9-ED77-82DC-DEC5-1AF755FCA603}"/>
              </a:ext>
            </a:extLst>
          </p:cNvPr>
          <p:cNvSpPr/>
          <p:nvPr/>
        </p:nvSpPr>
        <p:spPr>
          <a:xfrm>
            <a:off x="1008829" y="1582196"/>
            <a:ext cx="2798019" cy="217615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D7599528-1D33-0183-A1A3-172A570DFF61}"/>
              </a:ext>
            </a:extLst>
          </p:cNvPr>
          <p:cNvSpPr/>
          <p:nvPr/>
        </p:nvSpPr>
        <p:spPr>
          <a:xfrm>
            <a:off x="4427937" y="1566669"/>
            <a:ext cx="2576158" cy="240972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3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FE7E5-66C1-349C-3B37-41BBFD5F0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1E69-3432-4486-746A-FB4CD499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6" y="0"/>
            <a:ext cx="10569630" cy="675861"/>
          </a:xfrm>
        </p:spPr>
        <p:txBody>
          <a:bodyPr/>
          <a:lstStyle/>
          <a:p>
            <a:r>
              <a:rPr lang="en-US"/>
              <a:t>Miles Additional Earnings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EC7C9-B515-F7B2-C290-C53EE7AD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E0D3D-AB4D-51B8-6950-ABDC2846D55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pic>
        <p:nvPicPr>
          <p:cNvPr id="5" name="Picture 4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2AA33A83-0D78-28F1-F7B7-A51C98D1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9" y="1125561"/>
            <a:ext cx="11183691" cy="41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7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871E-88AF-DF10-1311-98C617AA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D3CC83-1DB2-2358-C22B-45B1EAA3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/>
              <a:t>Summary Tab 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CB94A-AF9E-F58D-C669-0A3BDF4BF643}"/>
              </a:ext>
            </a:extLst>
          </p:cNvPr>
          <p:cNvSpPr txBox="1"/>
          <p:nvPr/>
        </p:nvSpPr>
        <p:spPr>
          <a:xfrm>
            <a:off x="8014755" y="912338"/>
            <a:ext cx="3909196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/>
              <a:t>The Summary Tab provides a summary of the staff in our school. </a:t>
            </a:r>
            <a:r>
              <a:rPr lang="en-US" sz="1400"/>
              <a:t>The columns show how many positions are:</a:t>
            </a:r>
            <a:endParaRPr lang="en-US" sz="140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>
                <a:solidFill>
                  <a:schemeClr val="accent4"/>
                </a:solidFill>
              </a:rPr>
              <a:t>Earned</a:t>
            </a:r>
            <a:r>
              <a:rPr lang="en-US" sz="1400"/>
              <a:t> – positions allocated by district departments. There is no school-level flexibility with these positions. </a:t>
            </a:r>
            <a:endParaRPr lang="en-US" sz="1400">
              <a:solidFill>
                <a:srgbClr val="000000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>
                <a:solidFill>
                  <a:schemeClr val="accent4"/>
                </a:solidFill>
              </a:rPr>
              <a:t>Funded</a:t>
            </a:r>
            <a:r>
              <a:rPr lang="en-US" sz="1400"/>
              <a:t> – District’s recommended staffing for positions where there is school-level flexibility with staffing the position.</a:t>
            </a:r>
            <a:endParaRPr lang="en-US" sz="1400">
              <a:solidFill>
                <a:srgbClr val="000000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>
                <a:solidFill>
                  <a:schemeClr val="accent4"/>
                </a:solidFill>
              </a:rPr>
              <a:t>Staffed</a:t>
            </a:r>
            <a:r>
              <a:rPr lang="en-US" sz="1400"/>
              <a:t> – This shows how the position is currently staffed at the school.</a:t>
            </a:r>
            <a:endParaRPr lang="en-US" sz="1400">
              <a:solidFill>
                <a:srgbClr val="000000"/>
              </a:solidFill>
              <a:cs typeface="Sabon Next 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>
                <a:solidFill>
                  <a:schemeClr val="accent4"/>
                </a:solidFill>
                <a:cs typeface="Sabon Next LT"/>
              </a:rPr>
              <a:t>Difference</a:t>
            </a:r>
            <a:r>
              <a:rPr lang="en-US" sz="1400">
                <a:cs typeface="Sabon Next LT"/>
              </a:rPr>
              <a:t>—This shows the difference between the recommendation in the Funded column and the Staffed Column.</a:t>
            </a:r>
            <a:endParaRPr lang="en-US" sz="1400">
              <a:solidFill>
                <a:srgbClr val="000000"/>
              </a:solidFill>
              <a:cs typeface="Sabon Next 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>
                <a:solidFill>
                  <a:schemeClr val="accent4"/>
                </a:solidFill>
                <a:cs typeface="Sabon Next LT"/>
              </a:rPr>
              <a:t>Comments:</a:t>
            </a:r>
            <a:r>
              <a:rPr lang="en-US" sz="1400">
                <a:cs typeface="Sabon Next LT"/>
              </a:rPr>
              <a:t> The principal must provide comments if there is a difference in what is Funded and Staffed. </a:t>
            </a:r>
            <a:r>
              <a:rPr lang="en-US" sz="1400" u="sng">
                <a:cs typeface="Sabon Next LT"/>
              </a:rPr>
              <a:t>Principals and GO Teams will discuss the rationale provided for the Comments section. </a:t>
            </a:r>
            <a:endParaRPr lang="en-US" sz="1400">
              <a:cs typeface="Arial"/>
            </a:endParaRPr>
          </a:p>
          <a:p>
            <a:pPr marL="111125" indent="-111125">
              <a:buFont typeface="Calibri" panose="020B0604020202020204" pitchFamily="34" charset="0"/>
              <a:buChar char="-"/>
            </a:pPr>
            <a:endParaRPr lang="en-US" sz="1400">
              <a:cs typeface="Sabon Next 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97F77-95CB-AA67-BE1E-1957FDA53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3102D544-7CEA-E32B-DAED-750455292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7005" y="6472058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32F21-984F-5406-A065-DE1B4191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50" y="1139982"/>
            <a:ext cx="7713506" cy="5286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CA05C-C6B1-6598-F38F-82429B4BE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5" y="6425954"/>
            <a:ext cx="7708677" cy="230881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A5C06F02-69DC-C693-07D4-E04D78DC589C}"/>
              </a:ext>
            </a:extLst>
          </p:cNvPr>
          <p:cNvSpPr/>
          <p:nvPr/>
        </p:nvSpPr>
        <p:spPr>
          <a:xfrm>
            <a:off x="2136461" y="1135428"/>
            <a:ext cx="464759" cy="209291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D44347FC-0F1B-7757-AEA9-B992657002A6}"/>
              </a:ext>
            </a:extLst>
          </p:cNvPr>
          <p:cNvSpPr/>
          <p:nvPr/>
        </p:nvSpPr>
        <p:spPr>
          <a:xfrm>
            <a:off x="3173577" y="1133839"/>
            <a:ext cx="496956" cy="209291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ADE3B388-53B4-D51C-E165-0661DCFA6814}"/>
              </a:ext>
            </a:extLst>
          </p:cNvPr>
          <p:cNvSpPr/>
          <p:nvPr/>
        </p:nvSpPr>
        <p:spPr>
          <a:xfrm>
            <a:off x="3763146" y="1144571"/>
            <a:ext cx="402611" cy="200147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82D21DCC-2EB9-2745-8D11-48BC27C184D7}"/>
              </a:ext>
            </a:extLst>
          </p:cNvPr>
          <p:cNvSpPr/>
          <p:nvPr/>
        </p:nvSpPr>
        <p:spPr>
          <a:xfrm>
            <a:off x="4334666" y="1117869"/>
            <a:ext cx="496956" cy="209291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A3355D1B-0609-F793-FFFE-9C043F0014BE}"/>
              </a:ext>
            </a:extLst>
          </p:cNvPr>
          <p:cNvSpPr/>
          <p:nvPr/>
        </p:nvSpPr>
        <p:spPr>
          <a:xfrm>
            <a:off x="6761407" y="1117869"/>
            <a:ext cx="911088" cy="209291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8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3EB2C-377D-B2B9-FFA0-6FA54414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84E781-78B4-B707-E89D-3DEF3F6BF50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39E887BF-70E8-1C95-4BB2-6DD34D55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/>
              <a:t>Summary Tab</a:t>
            </a:r>
          </a:p>
        </p:txBody>
      </p:sp>
      <p:pic>
        <p:nvPicPr>
          <p:cNvPr id="3" name="Picture 2" descr="A table with numbers and numbers&#10;&#10;AI-generated content may be incorrect.">
            <a:extLst>
              <a:ext uri="{FF2B5EF4-FFF2-40B4-BE49-F238E27FC236}">
                <a16:creationId xmlns:a16="http://schemas.microsoft.com/office/drawing/2014/main" id="{E2AAAFDF-D8D3-1D33-F87A-916906EB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1" y="1303180"/>
            <a:ext cx="11080258" cy="44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B92CBE-4106-C9ED-35B0-ECF3091D3A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3B618-4CDF-3DB5-E27F-95A8D21C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819C5066-6A10-6740-56E4-A09ACDB0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617047"/>
            <a:ext cx="10839450" cy="50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3C659-F443-5815-6DA2-F9663EBD3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725E2A-706B-48B7-6985-33B7A664D1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C67F8-27A3-0E29-E6AF-20EA341B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 descr="A spreadsheet with numbers and a few different colored lines&#10;&#10;AI-generated content may be incorrect.">
            <a:extLst>
              <a:ext uri="{FF2B5EF4-FFF2-40B4-BE49-F238E27FC236}">
                <a16:creationId xmlns:a16="http://schemas.microsoft.com/office/drawing/2014/main" id="{635ED630-19B2-A1CA-5044-49FD89C9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4" y="290312"/>
            <a:ext cx="11976546" cy="59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03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B3E6F-2D0B-2E9B-7758-3D524A316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985F1-557D-E01B-C206-4F109EF7C2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966B6-679C-EFA3-D897-B238D9E2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Picture 1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D1135102-294D-0026-57DC-C8B572BE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49" y="1136816"/>
            <a:ext cx="11215130" cy="32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8555B-25A1-3A64-37F0-DCA543403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510123-0514-10DC-D600-FF256DEC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/>
              <a:t>Non-Staffing Tab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9C2F9-7FEA-8CE4-7C78-C89633F920A2}"/>
              </a:ext>
            </a:extLst>
          </p:cNvPr>
          <p:cNvSpPr txBox="1"/>
          <p:nvPr/>
        </p:nvSpPr>
        <p:spPr>
          <a:xfrm>
            <a:off x="8255208" y="1047122"/>
            <a:ext cx="3735638" cy="54014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The </a:t>
            </a:r>
            <a:r>
              <a:rPr lang="en-US" sz="1600" b="1" u="sng"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Non-Staffing Tab</a:t>
            </a:r>
            <a:r>
              <a:rPr lang="en-US" sz="1600"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 shows how funds are allocated for non-staff items in the school. There is school-level flexibility for most of these items. The tab has columns for: 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1600"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r>
              <a:rPr lang="en-US" sz="1600" b="1" u="sng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Recommended—</a:t>
            </a:r>
            <a:r>
              <a:rPr lang="en-US" sz="160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Sabon Next LT"/>
              </a:rPr>
              <a:t>District’s recommended amount to spend on the line item.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u="sng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Sabon Next LT"/>
              </a:rPr>
              <a:t>Allocation</a:t>
            </a:r>
            <a:r>
              <a:rPr lang="en-US" sz="1600">
                <a:latin typeface="Calibri"/>
                <a:ea typeface="Times New Roman" panose="02020603050405020304" pitchFamily="18" charset="0"/>
                <a:cs typeface="Sabon Next LT"/>
              </a:rPr>
              <a:t> – This shows how much money has been allocated towards the line item.</a:t>
            </a:r>
            <a:endParaRPr lang="en-US" sz="16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Sabon Next L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u="sng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Sabon Next LT"/>
              </a:rPr>
              <a:t>Difference</a:t>
            </a:r>
            <a:r>
              <a:rPr lang="en-US" sz="1600">
                <a:latin typeface="Calibri"/>
                <a:ea typeface="Times New Roman" panose="02020603050405020304" pitchFamily="18" charset="0"/>
                <a:cs typeface="Sabon Next LT"/>
              </a:rPr>
              <a:t>—This shows the difference between the recommended amount and the allocation.</a:t>
            </a:r>
            <a:endParaRPr lang="en-US" sz="1600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u="sng">
                <a:solidFill>
                  <a:schemeClr val="accent4"/>
                </a:solidFill>
                <a:latin typeface="Calibri"/>
                <a:ea typeface="Times New Roman" panose="02020603050405020304" pitchFamily="18" charset="0"/>
                <a:cs typeface="Sabon Next LT"/>
              </a:rPr>
              <a:t>Notes:</a:t>
            </a:r>
            <a:r>
              <a:rPr lang="en-US" sz="1600">
                <a:latin typeface="Calibri"/>
                <a:ea typeface="Times New Roman" panose="02020603050405020304" pitchFamily="18" charset="0"/>
                <a:cs typeface="Sabon Next LT"/>
              </a:rPr>
              <a:t> The principal must provide comments if there is a difference in what is Recommended and what is Allocated. </a:t>
            </a:r>
            <a:r>
              <a:rPr lang="en-US" sz="1600" u="sng">
                <a:latin typeface="Calibri"/>
                <a:ea typeface="Times New Roman" panose="02020603050405020304" pitchFamily="18" charset="0"/>
                <a:cs typeface="Sabon Next LT"/>
              </a:rPr>
              <a:t>Principals and GO Teams will discuss the rationale for the notes section. </a:t>
            </a:r>
            <a:endParaRPr lang="en-US" sz="1600" u="sng">
              <a:latin typeface="Times New Roman"/>
              <a:ea typeface="Calibri"/>
              <a:cs typeface="Sabon Next LT"/>
            </a:endParaRPr>
          </a:p>
          <a:p>
            <a:endParaRPr lang="en-US" sz="1600">
              <a:latin typeface="Calibri"/>
              <a:ea typeface="Calibri"/>
              <a:cs typeface="Sabon Next 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E9413-68B1-F8FF-35B3-FAD7BA9BA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D538F168-0F28-3C64-172D-68458BEC6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  <p:pic>
        <p:nvPicPr>
          <p:cNvPr id="6" name="Picture 5" descr="A spreadsheet with text and numbers&#10;&#10;AI-generated content may be incorrect.">
            <a:extLst>
              <a:ext uri="{FF2B5EF4-FFF2-40B4-BE49-F238E27FC236}">
                <a16:creationId xmlns:a16="http://schemas.microsoft.com/office/drawing/2014/main" id="{2053B7D8-E07A-3E35-F6BD-ADE069AC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72" y="735219"/>
            <a:ext cx="8060128" cy="6100082"/>
          </a:xfrm>
          <a:prstGeom prst="rect">
            <a:avLst/>
          </a:prstGeom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EA5FDAE-9E56-8C69-B108-3DAA502175B7}"/>
              </a:ext>
            </a:extLst>
          </p:cNvPr>
          <p:cNvSpPr/>
          <p:nvPr/>
        </p:nvSpPr>
        <p:spPr>
          <a:xfrm>
            <a:off x="3045555" y="724421"/>
            <a:ext cx="496956" cy="209291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2E61C6C-613D-93EA-AC5A-D32E948295B9}"/>
              </a:ext>
            </a:extLst>
          </p:cNvPr>
          <p:cNvSpPr/>
          <p:nvPr/>
        </p:nvSpPr>
        <p:spPr>
          <a:xfrm>
            <a:off x="3769600" y="728919"/>
            <a:ext cx="697343" cy="209291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7F4F4F9B-00D3-A242-DE54-AEEB99EB61B9}"/>
              </a:ext>
            </a:extLst>
          </p:cNvPr>
          <p:cNvSpPr/>
          <p:nvPr/>
        </p:nvSpPr>
        <p:spPr>
          <a:xfrm>
            <a:off x="4737601" y="730609"/>
            <a:ext cx="392683" cy="217497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FE97F71F-D794-81A2-AFA0-A578BFAAB9E3}"/>
              </a:ext>
            </a:extLst>
          </p:cNvPr>
          <p:cNvSpPr/>
          <p:nvPr/>
        </p:nvSpPr>
        <p:spPr>
          <a:xfrm>
            <a:off x="6518793" y="744212"/>
            <a:ext cx="496956" cy="209291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4712E-0746-F1AC-E8D4-1F95EB8AD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E3C08-A22B-3D50-B3AA-7680950976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D242E-85D4-1265-253F-C84A8A8E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3FCFAFFF-3499-BF2E-503B-36099418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/>
              <a:t>Non-Staffing Tab Overview</a:t>
            </a:r>
          </a:p>
        </p:txBody>
      </p:sp>
      <p:pic>
        <p:nvPicPr>
          <p:cNvPr id="2" name="Picture 1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8475AC2A-BAE7-8332-04A6-734B8C31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" b="4752"/>
          <a:stretch/>
        </p:blipFill>
        <p:spPr>
          <a:xfrm>
            <a:off x="650422" y="1087644"/>
            <a:ext cx="10970339" cy="45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0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20" y="685800"/>
            <a:ext cx="6742554" cy="3615485"/>
          </a:xfrm>
        </p:spPr>
        <p:txBody>
          <a:bodyPr anchor="ctr"/>
          <a:lstStyle/>
          <a:p>
            <a:r>
              <a:rPr lang="en-US"/>
              <a:t>Action Items:</a:t>
            </a:r>
            <a:br>
              <a:rPr lang="en-US"/>
            </a:br>
            <a:r>
              <a:rPr lang="en-US" sz="4400"/>
              <a:t>Preparing for</a:t>
            </a:r>
            <a:br>
              <a:rPr lang="en-US" sz="4400"/>
            </a:br>
            <a:r>
              <a:rPr lang="en-US" sz="4400"/>
              <a:t>Budget Development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1F4F49-AE23-5045-2AD5-E7957A1F3B64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79410-6864-CD6A-EF88-39D8FF573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09F2-CEAC-A0DF-22E9-9DE94803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15" y="202369"/>
            <a:ext cx="8180412" cy="1828800"/>
          </a:xfrm>
        </p:spPr>
        <p:txBody>
          <a:bodyPr/>
          <a:lstStyle/>
          <a:p>
            <a:r>
              <a:rPr lang="en-US"/>
              <a:t>Signature and Turnaround Fund Process Overview</a:t>
            </a:r>
          </a:p>
        </p:txBody>
      </p:sp>
      <p:graphicFrame>
        <p:nvGraphicFramePr>
          <p:cNvPr id="12" name="TextBox 3">
            <a:extLst>
              <a:ext uri="{FF2B5EF4-FFF2-40B4-BE49-F238E27FC236}">
                <a16:creationId xmlns:a16="http://schemas.microsoft.com/office/drawing/2014/main" id="{4FDD801E-302D-6A53-D7F5-0F7597EA8560}"/>
              </a:ext>
            </a:extLst>
          </p:cNvPr>
          <p:cNvGraphicFramePr/>
          <p:nvPr/>
        </p:nvGraphicFramePr>
        <p:xfrm>
          <a:off x="755904" y="1373553"/>
          <a:ext cx="10414647" cy="548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54D0C-7EDE-90E1-BB3D-0A32E1D8C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5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9B79-667E-236A-8A4B-F1B56420A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44450710-E1A8-FEDD-B94F-2D951666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6" y="121620"/>
            <a:ext cx="10718207" cy="600540"/>
          </a:xfrm>
        </p:spPr>
        <p:txBody>
          <a:bodyPr/>
          <a:lstStyle/>
          <a:p>
            <a:pPr algn="ctr"/>
            <a:r>
              <a:rPr lang="en-US" sz="2800"/>
              <a:t>Proposed FY26 Signature Program Fund Request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9B419-956A-073F-228D-5B3238CB4E8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A0387-4527-4147-1A1E-CBB999C3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209C613B-8F52-0D6A-A1A0-DB699474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3" y="878217"/>
            <a:ext cx="11575966" cy="50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24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B73D-C2AE-F92C-E2A4-6178F5EB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23" y="134955"/>
            <a:ext cx="10340519" cy="938471"/>
          </a:xfrm>
        </p:spPr>
        <p:txBody>
          <a:bodyPr/>
          <a:lstStyle/>
          <a:p>
            <a:r>
              <a:rPr lang="en-US" sz="2800"/>
              <a:t>Proposed Rationale for </a:t>
            </a:r>
            <a:br>
              <a:rPr lang="en-US" sz="2800"/>
            </a:br>
            <a:r>
              <a:rPr lang="en-US" sz="2800"/>
              <a:t>FY26 Signature Program Fund Requests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0276E0-FE66-DAD7-84F7-E852BE9B2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21848"/>
              </p:ext>
            </p:extLst>
          </p:nvPr>
        </p:nvGraphicFramePr>
        <p:xfrm>
          <a:off x="1665136" y="1061883"/>
          <a:ext cx="8046720" cy="518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08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latin typeface="Arial"/>
                          <a:cs typeface="Arial"/>
                        </a:rPr>
                        <a:t>FY26 Signature Program</a:t>
                      </a:r>
                    </a:p>
                    <a:p>
                      <a:pPr algn="ctr"/>
                      <a:r>
                        <a:rPr lang="en-US" sz="1750" dirty="0">
                          <a:latin typeface="Arial"/>
                          <a:cs typeface="Arial"/>
                        </a:rPr>
                        <a:t>Fund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latin typeface="Arial"/>
                          <a:cs typeface="Arial"/>
                        </a:rPr>
                        <a:t>Rationale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625">
                <a:tc>
                  <a:txBody>
                    <a:bodyPr/>
                    <a:lstStyle/>
                    <a:p>
                      <a:pPr algn="ctr"/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Continue to have an IB Specialist   to support IB implementation.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dirty="0">
                          <a:latin typeface="+mn-lt"/>
                        </a:rPr>
                        <a:t>Ensure that staff and students receive support and professional learning to implement the IB program.</a:t>
                      </a:r>
                    </a:p>
                    <a:p>
                      <a:pPr algn="ctr"/>
                      <a:endParaRPr lang="en-US" sz="2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0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Continue to have a World Languages teacher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Ensure we meet the standards of service for world languages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215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/>
                        <a:t>Continue to have a band teacher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/>
                        <a:t>Ensure we meet the standards of service for Fine Arts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674288"/>
                  </a:ext>
                </a:extLst>
              </a:tr>
              <a:tr h="827773">
                <a:tc>
                  <a:txBody>
                    <a:bodyPr/>
                    <a:lstStyle/>
                    <a:p>
                      <a:pPr algn="ctr"/>
                      <a:endParaRPr lang="en-US" sz="17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B75B6-0F86-2CB4-09FE-D5BD6A535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25E79CCB-1DCC-CC51-DDBB-DFF2984EC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3730856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A0CF-393E-7388-099B-90250F55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2C4A8-1EA1-A9B1-5175-0431069FB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53" y="1526309"/>
            <a:ext cx="7049077" cy="491836"/>
          </a:xfrm>
          <a:prstGeom prst="rect">
            <a:avLst/>
          </a:prstGeom>
        </p:spPr>
      </p:pic>
      <p:pic>
        <p:nvPicPr>
          <p:cNvPr id="3" name="Content Placeholder 10" descr="A screenshot of a report&#10;&#10;Description automatically generated">
            <a:extLst>
              <a:ext uri="{FF2B5EF4-FFF2-40B4-BE49-F238E27FC236}">
                <a16:creationId xmlns:a16="http://schemas.microsoft.com/office/drawing/2014/main" id="{E14540AD-0839-C67D-61D4-2F93015F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8" y="1986762"/>
            <a:ext cx="11055927" cy="45447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C93DBA-C521-C245-0017-346FA759AA76}"/>
              </a:ext>
            </a:extLst>
          </p:cNvPr>
          <p:cNvSpPr txBox="1">
            <a:spLocks/>
          </p:cNvSpPr>
          <p:nvPr/>
        </p:nvSpPr>
        <p:spPr>
          <a:xfrm>
            <a:off x="247891" y="257415"/>
            <a:ext cx="11476590" cy="1029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4"/>
                </a:solidFill>
                <a:latin typeface="Arial Black"/>
                <a:cs typeface="Arial Black" panose="020B0604020202020204" pitchFamily="34" charset="0"/>
              </a:rPr>
              <a:t>Proposed FY26 turnaround Program </a:t>
            </a:r>
            <a:endParaRPr lang="en-US">
              <a:solidFill>
                <a:schemeClr val="accent4"/>
              </a:solidFill>
              <a:latin typeface="Arial Black"/>
              <a:cs typeface="Arial Black" panose="020B0604020202020204" pitchFamily="34" charset="0"/>
            </a:endParaRPr>
          </a:p>
          <a:p>
            <a:r>
              <a:rPr lang="en-US" sz="3200">
                <a:solidFill>
                  <a:schemeClr val="accent4"/>
                </a:solidFill>
                <a:latin typeface="Arial Black"/>
                <a:cs typeface="Arial Black" panose="020B0604020202020204" pitchFamily="34" charset="0"/>
              </a:rPr>
              <a:t>Fund Request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2FA84-2096-7442-950B-DBDCC7B7EA5D}"/>
              </a:ext>
            </a:extLst>
          </p:cNvPr>
          <p:cNvSpPr txBox="1"/>
          <p:nvPr/>
        </p:nvSpPr>
        <p:spPr>
          <a:xfrm>
            <a:off x="1150049" y="4033919"/>
            <a:ext cx="9957816" cy="1569660"/>
          </a:xfrm>
          <a:prstGeom prst="rect">
            <a:avLst/>
          </a:prstGeom>
          <a:solidFill>
            <a:srgbClr val="F3CF45">
              <a:lumMod val="40000"/>
              <a:lumOff val="6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kern="0" dirty="0">
                <a:solidFill>
                  <a:srgbClr val="FF0000"/>
                </a:solidFill>
                <a:latin typeface="Arial Black"/>
              </a:rPr>
              <a:t>We are requested Turnaround Funds for certain positions based on data and services needed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D6A06-F485-0326-D26B-E17BD0567E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FY26 Budget Allocation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7D063-5D01-2420-EBA0-CA807B96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30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E855-84DA-F23B-CE8E-22338502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8" y="308112"/>
            <a:ext cx="7599718" cy="870531"/>
          </a:xfrm>
        </p:spPr>
        <p:txBody>
          <a:bodyPr/>
          <a:lstStyle/>
          <a:p>
            <a:r>
              <a:rPr lang="en-US"/>
              <a:t>What’s Next?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AB4C6B2-5BC4-C22C-D43F-3A8CB6ACF0A8}"/>
              </a:ext>
            </a:extLst>
          </p:cNvPr>
          <p:cNvSpPr txBox="1">
            <a:spLocks/>
          </p:cNvSpPr>
          <p:nvPr/>
        </p:nvSpPr>
        <p:spPr>
          <a:xfrm>
            <a:off x="408749" y="1178643"/>
            <a:ext cx="9043366" cy="4943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February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83A9">
                  <a:lumMod val="75000"/>
                </a:srgbClr>
              </a:solidFill>
              <a:effectLst/>
              <a:highlight>
                <a:srgbClr val="FF00FF"/>
              </a:highlight>
              <a:uLnTx/>
              <a:uFillTx/>
              <a:latin typeface="Tenorite"/>
              <a:ea typeface="+mn-ea"/>
              <a:cs typeface="+mn-cs"/>
            </a:endParaRP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GO Team Feedback Meeting(s)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before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February 14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th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11430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ACTION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(i.e.-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GO Team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votes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) on draft budget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before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February 14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th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Cluster Superintendent Review (February 17-21)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HR Staffing Conferences (February 24– February 27)</a:t>
            </a:r>
          </a:p>
          <a:p>
            <a:pPr marL="342900" marR="0" lvl="0" indent="-342900" algn="l" defTabSz="685800" rtl="0" eaLnBrk="1" fontAlgn="auto" latinLnBrk="0" hangingPunct="1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March</a:t>
            </a:r>
          </a:p>
          <a:p>
            <a:pPr marL="8001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Final GO Team Approval Meeting (AFTER your school’s Staffing Conference and BEFORE Friday, March 14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)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ACTION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(i.e.-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GO Team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votes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) on final budget recommendation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before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March 14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endParaRPr kumimoji="0" lang="en-US" sz="185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F3FEE-9623-6A7F-E3D7-DEACE9EA6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9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6F095-5A66-A13E-4C52-32795703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4632-C13D-DBEB-45F8-B8843419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85" y="184651"/>
            <a:ext cx="6400800" cy="641013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62872-3AD6-9293-22A7-12DAD9D29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96" y="1252331"/>
            <a:ext cx="4763165" cy="3149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46BC4-6B7E-6D12-83B4-ED0F192F3D11}"/>
              </a:ext>
            </a:extLst>
          </p:cNvPr>
          <p:cNvSpPr txBox="1"/>
          <p:nvPr/>
        </p:nvSpPr>
        <p:spPr>
          <a:xfrm>
            <a:off x="3554385" y="5029199"/>
            <a:ext cx="4906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Thank you for your time and attention.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4BD91-0ABA-428A-CFF5-BFE621FCA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6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C76A4-340F-66BC-79AA-919E23CAF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C5B9-701B-BF71-E87C-3EAF186D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68" y="695739"/>
            <a:ext cx="6400800" cy="3615485"/>
          </a:xfrm>
        </p:spPr>
        <p:txBody>
          <a:bodyPr anchor="ctr"/>
          <a:lstStyle/>
          <a:p>
            <a:r>
              <a:rPr lang="en-US"/>
              <a:t>Information Items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2BE838-6DEA-7504-29C3-B56DB862CE78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136D-1156-899A-8F10-BE64185CF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95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CBD7-1199-4C48-FE53-A1939D90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6AED-173C-CBEF-09B2-C3F00D18262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29046" y="1731761"/>
            <a:ext cx="4011680" cy="512721"/>
          </a:xfrm>
        </p:spPr>
        <p:txBody>
          <a:bodyPr/>
          <a:lstStyle/>
          <a:p>
            <a:r>
              <a:rPr lang="en-US" sz="3200" b="1"/>
              <a:t>2023 CCRPI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E572A-39A4-8823-DB45-E43FDABBA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333B39-4537-6399-84D2-304A448BE9B3}"/>
              </a:ext>
            </a:extLst>
          </p:cNvPr>
          <p:cNvSpPr txBox="1">
            <a:spLocks/>
          </p:cNvSpPr>
          <p:nvPr/>
        </p:nvSpPr>
        <p:spPr>
          <a:xfrm>
            <a:off x="712721" y="1751943"/>
            <a:ext cx="4011680" cy="51272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/>
              <a:t>2024 CCRPI Results</a:t>
            </a:r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24D6AB15-4646-E6C6-B5F6-CE272FCD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242298"/>
            <a:ext cx="5648886" cy="2496670"/>
          </a:xfrm>
          <a:prstGeom prst="rect">
            <a:avLst/>
          </a:prstGeom>
        </p:spPr>
      </p:pic>
      <p:pic>
        <p:nvPicPr>
          <p:cNvPr id="9" name="Picture 8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80C43384-9EB5-6B13-CB7E-CD5E429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1" y="4558832"/>
            <a:ext cx="5649444" cy="2222690"/>
          </a:xfrm>
          <a:prstGeom prst="rect">
            <a:avLst/>
          </a:prstGeom>
        </p:spPr>
      </p:pic>
      <p:pic>
        <p:nvPicPr>
          <p:cNvPr id="11" name="Picture 10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365B3D7-FE71-41D3-CD0F-FC44598CE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144" y="2262468"/>
            <a:ext cx="5358094" cy="2277037"/>
          </a:xfrm>
          <a:prstGeom prst="rect">
            <a:avLst/>
          </a:prstGeom>
        </p:spPr>
      </p:pic>
      <p:pic>
        <p:nvPicPr>
          <p:cNvPr id="12" name="Picture 11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F546BA62-CF5D-5BF5-79C5-8CD143399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186" y="4524092"/>
            <a:ext cx="5370418" cy="22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26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7F30F-962E-6C63-BC2C-5F5D0BC0C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22B43-41B8-6BD1-309C-82181FA34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0A7287-5EA8-365D-B39D-0C017A0CCCB5}"/>
              </a:ext>
            </a:extLst>
          </p:cNvPr>
          <p:cNvSpPr txBox="1">
            <a:spLocks/>
          </p:cNvSpPr>
          <p:nvPr/>
        </p:nvSpPr>
        <p:spPr>
          <a:xfrm>
            <a:off x="228089" y="197463"/>
            <a:ext cx="4011680" cy="51272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/>
              <a:t>CCRPI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47969E-CED2-B5ED-CBF3-B7BCB3A7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121"/>
            <a:ext cx="12192000" cy="13821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2D9A8-11E9-6094-C2B0-23C37434E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1019"/>
            <a:ext cx="12192000" cy="12549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804B97-B127-5CDA-D45F-3050B1EA5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6123"/>
            <a:ext cx="12192000" cy="1860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02D67-2F0D-8F36-555B-654F99658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79955"/>
            <a:ext cx="12192000" cy="12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53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F4372-F2AA-403E-E6C1-9638E917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D09C6-D0AF-C544-3834-A143DB98B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9118EC-4429-F1C8-C698-F92ED77E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024"/>
            <a:ext cx="12192000" cy="1160873"/>
          </a:xfrm>
        </p:spPr>
        <p:txBody>
          <a:bodyPr/>
          <a:lstStyle/>
          <a:p>
            <a:r>
              <a:rPr lang="en-US" sz="2800"/>
              <a:t>Information about our school</a:t>
            </a:r>
          </a:p>
        </p:txBody>
      </p:sp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999EE0F8-DB97-B418-55E2-7840F32BC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580842"/>
            <a:ext cx="12013871" cy="60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4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62D7-27D2-94DC-1264-B7922668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172" y="449994"/>
            <a:ext cx="8817201" cy="1160145"/>
          </a:xfrm>
        </p:spPr>
        <p:txBody>
          <a:bodyPr/>
          <a:lstStyle/>
          <a:p>
            <a:r>
              <a:rPr lang="en-US"/>
              <a:t>Our Strategic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CC952-0329-54E6-95FA-DF05BF75B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A8D96-C9C2-1C7D-6F19-6D74C400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257" y="1507057"/>
            <a:ext cx="9114411" cy="5220314"/>
          </a:xfrm>
          <a:prstGeom prst="rect">
            <a:avLst/>
          </a:prstGeom>
        </p:spPr>
      </p:pic>
      <p:pic>
        <p:nvPicPr>
          <p:cNvPr id="4" name="Picture 3" descr="A screenshot of a school strategy&#10;&#10;AI-generated content may be incorrect.">
            <a:extLst>
              <a:ext uri="{FF2B5EF4-FFF2-40B4-BE49-F238E27FC236}">
                <a16:creationId xmlns:a16="http://schemas.microsoft.com/office/drawing/2014/main" id="{8246377B-ABEF-1369-1A84-1D5BF96E6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38" y="257735"/>
            <a:ext cx="11824564" cy="68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4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B3184-BF23-0FE6-E642-403496139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D7146-594C-79B7-0881-2BB61123B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6C6740-41F5-0BA1-2302-18360AEB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024"/>
            <a:ext cx="12192000" cy="1160873"/>
          </a:xfrm>
        </p:spPr>
        <p:txBody>
          <a:bodyPr/>
          <a:lstStyle/>
          <a:p>
            <a:r>
              <a:rPr lang="en-US" sz="2800"/>
              <a:t>Information about our school</a:t>
            </a:r>
          </a:p>
        </p:txBody>
      </p:sp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C85C4852-1E40-D19E-BF8E-B8F28D00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69" y="613558"/>
            <a:ext cx="9997227" cy="61553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C7CC76-B0F3-96EE-0F5A-9E4CDD30BC9F}"/>
              </a:ext>
            </a:extLst>
          </p:cNvPr>
          <p:cNvSpPr/>
          <p:nvPr/>
        </p:nvSpPr>
        <p:spPr>
          <a:xfrm>
            <a:off x="2597727" y="1641052"/>
            <a:ext cx="4258107" cy="15120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4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768" y="2176670"/>
            <a:ext cx="6424502" cy="148729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35D41-EEAE-411A-BB30-058357B9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A8F1-4C2B-E22A-43F1-4CA402F6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172" y="449994"/>
            <a:ext cx="8817201" cy="1160145"/>
          </a:xfrm>
        </p:spPr>
        <p:txBody>
          <a:bodyPr/>
          <a:lstStyle/>
          <a:p>
            <a:r>
              <a:rPr lang="en-US"/>
              <a:t>Our Strategic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1CCE7-3BB5-8D39-F5E1-330E3BC7C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EC0D4-E429-A503-3221-225E002F1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99" y="1317172"/>
            <a:ext cx="9098745" cy="5495471"/>
          </a:xfrm>
          <a:prstGeom prst="rect">
            <a:avLst/>
          </a:prstGeom>
        </p:spPr>
      </p:pic>
      <p:pic>
        <p:nvPicPr>
          <p:cNvPr id="4" name="Picture 3" descr="A screenshot of a school strategy&#10;&#10;AI-generated content may be incorrect.">
            <a:extLst>
              <a:ext uri="{FF2B5EF4-FFF2-40B4-BE49-F238E27FC236}">
                <a16:creationId xmlns:a16="http://schemas.microsoft.com/office/drawing/2014/main" id="{E348E4D4-015F-C05F-AF08-08FE56144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193"/>
            <a:ext cx="12192000" cy="65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C9F64-721C-97C9-494A-F088DB90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0790-573F-0BDD-0C27-8B293926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68" y="695739"/>
            <a:ext cx="6400800" cy="3615485"/>
          </a:xfrm>
        </p:spPr>
        <p:txBody>
          <a:bodyPr anchor="ctr"/>
          <a:lstStyle/>
          <a:p>
            <a:r>
              <a:rPr lang="en-US"/>
              <a:t>Discussion Items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20EECB-9459-C260-D87F-F97540757B1F}"/>
              </a:ext>
            </a:extLst>
          </p:cNvPr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52219-107F-A75E-D152-772BEBBDE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4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6663042" cy="1828800"/>
          </a:xfrm>
        </p:spPr>
        <p:txBody>
          <a:bodyPr/>
          <a:lstStyle/>
          <a:p>
            <a:r>
              <a:rPr lang="en-US"/>
              <a:t>Review &amp; Discuss FY26 GO Team Budget Meeting Schedule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4DB8A-F6D0-FE86-2F30-5BB5576A593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05011" y="2642357"/>
            <a:ext cx="6275387" cy="3271324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To ensure alignment with the district's budget timeline, we need to review and potentially adjust our current budget meeting schedule. This will ensure timely submission of all required materials. </a:t>
            </a:r>
          </a:p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5AE15F-12D4-FDD6-7724-B81BDDD97E49}"/>
              </a:ext>
            </a:extLst>
          </p:cNvPr>
          <p:cNvSpPr/>
          <p:nvPr/>
        </p:nvSpPr>
        <p:spPr>
          <a:xfrm>
            <a:off x="7709054" y="459137"/>
            <a:ext cx="4126800" cy="41267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3EB53E-FC18-BA12-B02B-971F45A55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85" y="313859"/>
            <a:ext cx="9207458" cy="1828800"/>
          </a:xfrm>
        </p:spPr>
        <p:txBody>
          <a:bodyPr/>
          <a:lstStyle/>
          <a:p>
            <a:r>
              <a:rPr lang="en-US"/>
              <a:t>Overview of the FY26 GO Team Budget Process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8D72292-5826-73C0-D9E6-08CF82D834B6}"/>
              </a:ext>
            </a:extLst>
          </p:cNvPr>
          <p:cNvGraphicFramePr/>
          <p:nvPr/>
        </p:nvGraphicFramePr>
        <p:xfrm>
          <a:off x="203813" y="1228259"/>
          <a:ext cx="10452532" cy="36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FC12665-7CB4-9C2E-5728-59568D6FC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390" y="3538632"/>
            <a:ext cx="2231740" cy="27338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E435F-4AA3-D020-FFFD-DC5D05738696}"/>
              </a:ext>
            </a:extLst>
          </p:cNvPr>
          <p:cNvSpPr/>
          <p:nvPr/>
        </p:nvSpPr>
        <p:spPr>
          <a:xfrm>
            <a:off x="1351722" y="5221739"/>
            <a:ext cx="7136702" cy="646331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Teams are encouraged to have ongoing conversations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  <a:latin typeface="Calibri"/>
              </a:rPr>
              <a:t>*</a:t>
            </a:r>
            <a:r>
              <a:rPr lang="en-US">
                <a:solidFill>
                  <a:prstClr val="black"/>
                </a:solidFill>
                <a:latin typeface="Calibri"/>
              </a:rPr>
              <a:t> GO Teams will need to take</a:t>
            </a:r>
            <a:r>
              <a:rPr lang="en-US" b="1">
                <a:solidFill>
                  <a:prstClr val="black"/>
                </a:solidFill>
                <a:latin typeface="Calibri"/>
              </a:rPr>
              <a:t> </a:t>
            </a:r>
            <a:r>
              <a:rPr lang="en-US" b="1">
                <a:solidFill>
                  <a:srgbClr val="FF0000"/>
                </a:solidFill>
                <a:latin typeface="Calibri"/>
              </a:rPr>
              <a:t>ACTION</a:t>
            </a:r>
            <a:r>
              <a:rPr lang="en-US">
                <a:solidFill>
                  <a:prstClr val="black"/>
                </a:solidFill>
                <a:latin typeface="Calibri"/>
              </a:rPr>
              <a:t> on the budget at these meetings.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8C72E-D3BF-EF57-720A-D36EB18B1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E20F4835-115A-AEFE-F6B0-80B988913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60630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8CCD0-2B08-2838-6520-FC3BC4C93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0C2E-FB75-3F22-58DB-37705315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79" y="168966"/>
            <a:ext cx="7756345" cy="1918252"/>
          </a:xfrm>
        </p:spPr>
        <p:txBody>
          <a:bodyPr anchor="ctr"/>
          <a:lstStyle/>
          <a:p>
            <a:r>
              <a:rPr lang="en-US" sz="4400"/>
              <a:t>Action on GO Team Budget Meeting Calendar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77CB45-08D8-705B-6A7C-2D3112B53E03}"/>
              </a:ext>
            </a:extLst>
          </p:cNvPr>
          <p:cNvSpPr txBox="1">
            <a:spLocks/>
          </p:cNvSpPr>
          <p:nvPr/>
        </p:nvSpPr>
        <p:spPr>
          <a:xfrm>
            <a:off x="487018" y="1764792"/>
            <a:ext cx="8693558" cy="4818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We will need to </a:t>
            </a:r>
            <a:r>
              <a:rPr lang="en-US" sz="2400" b="1">
                <a:solidFill>
                  <a:srgbClr val="FF0000"/>
                </a:solidFill>
              </a:rPr>
              <a:t>take ACTION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(vote) to change our meeting calendar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if we need to change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our meetings to meet these deadlines: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u="sng">
                <a:solidFill>
                  <a:schemeClr val="tx2"/>
                </a:solidFill>
              </a:rPr>
              <a:t>Allocation Meeting: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now-Jan 31 </a:t>
            </a:r>
            <a:r>
              <a:rPr lang="en-US" sz="2400">
                <a:solidFill>
                  <a:srgbClr val="FF0000"/>
                </a:solidFill>
              </a:rPr>
              <a:t>(today’s meeting)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u="sng">
                <a:solidFill>
                  <a:schemeClr val="tx2"/>
                </a:solidFill>
              </a:rPr>
              <a:t>Feedback Meeting: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before February 14 </a:t>
            </a:r>
            <a:r>
              <a:rPr lang="en-US" sz="2400">
                <a:solidFill>
                  <a:srgbClr val="FF0000"/>
                </a:solidFill>
              </a:rPr>
              <a:t>(scheduled for 2/13)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u="sng">
                <a:solidFill>
                  <a:schemeClr val="tx2"/>
                </a:solidFill>
              </a:rPr>
              <a:t>Approval Meeting: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after staffing conference and before Friday, March 14 </a:t>
            </a:r>
            <a:r>
              <a:rPr lang="en-US" sz="2400">
                <a:solidFill>
                  <a:srgbClr val="FF0000"/>
                </a:solidFill>
              </a:rPr>
              <a:t>(scheduled for 3/6)</a:t>
            </a:r>
            <a:endParaRPr lang="en-US" sz="2400" b="1" u="sng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71A8A-A8F9-061A-4DDD-692FAE66E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35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udget Allocation">
      <a:dk1>
        <a:sysClr val="windowText" lastClr="000000"/>
      </a:dk1>
      <a:lt1>
        <a:srgbClr val="0083A9"/>
      </a:lt1>
      <a:dk2>
        <a:srgbClr val="0083A9"/>
      </a:dk2>
      <a:lt2>
        <a:srgbClr val="E7E6E6"/>
      </a:lt2>
      <a:accent1>
        <a:srgbClr val="F3CF45"/>
      </a:accent1>
      <a:accent2>
        <a:srgbClr val="DA7B22"/>
      </a:accent2>
      <a:accent3>
        <a:srgbClr val="595B5D"/>
      </a:accent3>
      <a:accent4>
        <a:srgbClr val="A92A91"/>
      </a:accent4>
      <a:accent5>
        <a:srgbClr val="0083A9"/>
      </a:accent5>
      <a:accent6>
        <a:srgbClr val="159839"/>
      </a:accent6>
      <a:hlink>
        <a:srgbClr val="A92A91"/>
      </a:hlink>
      <a:folHlink>
        <a:srgbClr val="159839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y APS Template.potx" id="{CB8E2B26-C3C4-4072-99BC-1A0E6F891910}" vid="{2BA41EE6-A666-4CAB-81CD-D965380DAD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4" ma:contentTypeDescription="Create a new document." ma:contentTypeScope="" ma:versionID="2b1cb743d5c8a8170a2906ead0ece276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d3b3d94a77b6d6b8de8b8394eb712759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36758a-e7f7-4029-9cdc-709c7a6ff021" xsi:nil="true"/>
    <lcf76f155ced4ddcb4097134ff3c332f xmlns="8dcae609-94e2-4108-915c-852935aa21a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E6EB3E-5B5C-470F-9DAA-142710007A74}">
  <ds:schemaRefs>
    <ds:schemaRef ds:uri="8dcae609-94e2-4108-915c-852935aa21ad"/>
    <ds:schemaRef ds:uri="e136758a-e7f7-4029-9cdc-709c7a6ff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7C52C5-6F65-4D42-B855-A3283C55581A}">
  <ds:schemaRefs>
    <ds:schemaRef ds:uri="8dcae609-94e2-4108-915c-852935aa21ad"/>
    <ds:schemaRef ds:uri="e136758a-e7f7-4029-9cdc-709c7a6ff0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Gray APS Template</Template>
  <Application>Microsoft Office PowerPoint</Application>
  <PresentationFormat>Widescreen</PresentationFormat>
  <Slides>41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Custom</vt:lpstr>
      <vt:lpstr>GO Team  Budget Allocation Meeting  L.P. Miles Elementary  January 30, 2025</vt:lpstr>
      <vt:lpstr>Agenda</vt:lpstr>
      <vt:lpstr>Action Items: Preparing for Budget Development</vt:lpstr>
      <vt:lpstr>Our Strategic Plan</vt:lpstr>
      <vt:lpstr>Our Strategic Plan</vt:lpstr>
      <vt:lpstr>Discussion Items</vt:lpstr>
      <vt:lpstr>Review &amp; Discuss FY26 GO Team Budget Meeting Schedule</vt:lpstr>
      <vt:lpstr>Overview of the FY26 GO Team Budget Process</vt:lpstr>
      <vt:lpstr>Action on GO Team Budget Meeting Calendar</vt:lpstr>
      <vt:lpstr>Budget Development</vt:lpstr>
      <vt:lpstr>Norms</vt:lpstr>
      <vt:lpstr>GO Team Budget Development Process</vt:lpstr>
      <vt:lpstr>Budget Allocation Meeting</vt:lpstr>
      <vt:lpstr>FY26 Budget Development Process</vt:lpstr>
      <vt:lpstr>Miles Elementary Strategic Plan</vt:lpstr>
      <vt:lpstr>Miles Elementary Strategic Plan</vt:lpstr>
      <vt:lpstr>PowerPoint Presentation</vt:lpstr>
      <vt:lpstr>FY 26 Budget Parameters</vt:lpstr>
      <vt:lpstr>Discussion of Budget Allocation</vt:lpstr>
      <vt:lpstr>Executive Summary</vt:lpstr>
      <vt:lpstr>School Allocation Tab Overview</vt:lpstr>
      <vt:lpstr>Miles Additional Earnings</vt:lpstr>
      <vt:lpstr>Summary Tab Overview</vt:lpstr>
      <vt:lpstr>Summary Tab</vt:lpstr>
      <vt:lpstr>PowerPoint Presentation</vt:lpstr>
      <vt:lpstr>PowerPoint Presentation</vt:lpstr>
      <vt:lpstr>PowerPoint Presentation</vt:lpstr>
      <vt:lpstr>Non-Staffing Tab Overview</vt:lpstr>
      <vt:lpstr>Non-Staffing Tab Overview</vt:lpstr>
      <vt:lpstr>Signature and Turnaround Fund Process Overview</vt:lpstr>
      <vt:lpstr>Proposed FY26 Signature Program Fund Request</vt:lpstr>
      <vt:lpstr>Proposed Rationale for  FY26 Signature Program Fund Requests</vt:lpstr>
      <vt:lpstr>PowerPoint Presentation</vt:lpstr>
      <vt:lpstr>What’s Next?</vt:lpstr>
      <vt:lpstr>Questions?</vt:lpstr>
      <vt:lpstr>Information Items</vt:lpstr>
      <vt:lpstr>Principal’s Report</vt:lpstr>
      <vt:lpstr>PowerPoint Presentation</vt:lpstr>
      <vt:lpstr>Information about our school</vt:lpstr>
      <vt:lpstr>Information about our school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Jacobi, Diane</dc:creator>
  <cp:revision>58</cp:revision>
  <dcterms:created xsi:type="dcterms:W3CDTF">2025-01-17T15:08:01Z</dcterms:created>
  <dcterms:modified xsi:type="dcterms:W3CDTF">2025-03-19T17:55:46Z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</Properties>
</file>